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56" r:id="rId3"/>
    <p:sldId id="594" r:id="rId4"/>
    <p:sldId id="275" r:id="rId5"/>
    <p:sldId id="385" r:id="rId6"/>
    <p:sldId id="386" r:id="rId7"/>
    <p:sldId id="387" r:id="rId8"/>
    <p:sldId id="388" r:id="rId9"/>
    <p:sldId id="389" r:id="rId10"/>
    <p:sldId id="390" r:id="rId11"/>
    <p:sldId id="391" r:id="rId12"/>
    <p:sldId id="403" r:id="rId13"/>
    <p:sldId id="404" r:id="rId14"/>
    <p:sldId id="405" r:id="rId15"/>
    <p:sldId id="407" r:id="rId16"/>
    <p:sldId id="408" r:id="rId17"/>
    <p:sldId id="409" r:id="rId18"/>
    <p:sldId id="268" r:id="rId19"/>
    <p:sldId id="269" r:id="rId20"/>
    <p:sldId id="270" r:id="rId21"/>
    <p:sldId id="272" r:id="rId22"/>
    <p:sldId id="273" r:id="rId23"/>
    <p:sldId id="410" r:id="rId24"/>
    <p:sldId id="276" r:id="rId25"/>
    <p:sldId id="392"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59" autoAdjust="0"/>
  </p:normalViewPr>
  <p:slideViewPr>
    <p:cSldViewPr>
      <p:cViewPr varScale="1">
        <p:scale>
          <a:sx n="71" d="100"/>
          <a:sy n="71" d="100"/>
        </p:scale>
        <p:origin x="1109" y="5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pPr/>
              <a:t>4/17/2024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p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pPr/>
              <a:t>4/17/2024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p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pPr/>
              <a:t>‹#›</a:t>
            </a:fld>
            <a:endParaRP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a:pPr/>
              <a:t>‹#›</a:t>
            </a:fld>
            <a:endParaRPr/>
          </a:p>
        </p:txBody>
      </p:sp>
      <p:pic>
        <p:nvPicPr>
          <p:cNvPr id="7" name="Picture 6">
            <a:extLst>
              <a:ext uri="{FF2B5EF4-FFF2-40B4-BE49-F238E27FC236}">
                <a16:creationId xmlns:a16="http://schemas.microsoft.com/office/drawing/2014/main" id="{1AF033C1-E565-4D41-8B47-296811A2CDAE}"/>
              </a:ext>
            </a:extLst>
          </p:cNvPr>
          <p:cNvPicPr/>
          <p:nvPr userDrawn="1"/>
        </p:nvPicPr>
        <p:blipFill rotWithShape="1">
          <a:blip r:embed="rId14"/>
          <a:srcRect l="6026" t="19382" r="75671" b="68327"/>
          <a:stretch/>
        </p:blipFill>
        <p:spPr bwMode="auto">
          <a:xfrm>
            <a:off x="10268585" y="0"/>
            <a:ext cx="1920240" cy="7004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E5C5EF-697E-4BCE-B770-4014040E0A1D}"/>
              </a:ext>
            </a:extLst>
          </p:cNvPr>
          <p:cNvSpPr>
            <a:spLocks noGrp="1"/>
          </p:cNvSpPr>
          <p:nvPr>
            <p:ph type="subTitle" idx="1"/>
          </p:nvPr>
        </p:nvSpPr>
        <p:spPr>
          <a:xfrm>
            <a:off x="989012" y="838200"/>
            <a:ext cx="10369464" cy="4146915"/>
          </a:xfrm>
        </p:spPr>
        <p:txBody>
          <a:bodyPr>
            <a:noAutofit/>
          </a:bodyPr>
          <a:lstStyle/>
          <a:p>
            <a:pPr algn="ctr"/>
            <a:r>
              <a:rPr lang="en-GB" sz="3600" dirty="0"/>
              <a:t>Course Name: Operating System</a:t>
            </a:r>
          </a:p>
          <a:p>
            <a:pPr algn="ctr"/>
            <a:r>
              <a:rPr lang="en-GB" sz="3600" dirty="0"/>
              <a:t>Course Code: 13005100</a:t>
            </a:r>
          </a:p>
          <a:p>
            <a:pPr algn="ctr"/>
            <a:r>
              <a:rPr lang="en-IN" sz="3600" dirty="0"/>
              <a:t>Deadlock</a:t>
            </a:r>
            <a:br>
              <a:rPr lang="en-IN" sz="3600" dirty="0"/>
            </a:br>
            <a:r>
              <a:rPr lang="en-IN" sz="3600" dirty="0"/>
              <a:t>Unit-4 </a:t>
            </a:r>
            <a:endParaRPr lang="en-GB" sz="3600" dirty="0"/>
          </a:p>
          <a:p>
            <a:endParaRPr lang="en-GB" sz="3600" dirty="0"/>
          </a:p>
          <a:p>
            <a:endParaRPr lang="en-GB" sz="3600" dirty="0"/>
          </a:p>
          <a:p>
            <a:endParaRPr lang="en-GB" sz="3600" dirty="0"/>
          </a:p>
          <a:p>
            <a:endParaRPr lang="en-GB" sz="3600" dirty="0"/>
          </a:p>
          <a:p>
            <a:pPr algn="r"/>
            <a:endParaRPr lang="en-GB" sz="3600" dirty="0"/>
          </a:p>
          <a:p>
            <a:pPr algn="r"/>
            <a:r>
              <a:rPr lang="en-GB" sz="3600" dirty="0"/>
              <a:t>Presented By: Ms. Sonam Pareek</a:t>
            </a:r>
          </a:p>
          <a:p>
            <a:pPr algn="r"/>
            <a:r>
              <a:rPr lang="en-GB" sz="3600" dirty="0"/>
              <a:t>Assistant Professor</a:t>
            </a:r>
          </a:p>
        </p:txBody>
      </p:sp>
    </p:spTree>
    <p:extLst>
      <p:ext uri="{BB962C8B-B14F-4D97-AF65-F5344CB8AC3E}">
        <p14:creationId xmlns:p14="http://schemas.microsoft.com/office/powerpoint/2010/main" val="91155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9C23E8-1439-44ED-A9DE-9438576995A6}"/>
              </a:ext>
            </a:extLst>
          </p:cNvPr>
          <p:cNvPicPr>
            <a:picLocks noChangeAspect="1"/>
          </p:cNvPicPr>
          <p:nvPr/>
        </p:nvPicPr>
        <p:blipFill rotWithShape="1">
          <a:blip r:embed="rId2"/>
          <a:srcRect l="8740" t="41762" r="36246" b="7636"/>
          <a:stretch/>
        </p:blipFill>
        <p:spPr>
          <a:xfrm>
            <a:off x="227012" y="903143"/>
            <a:ext cx="11095075" cy="5421457"/>
          </a:xfrm>
          <a:prstGeom prst="rect">
            <a:avLst/>
          </a:prstGeom>
        </p:spPr>
      </p:pic>
    </p:spTree>
    <p:extLst>
      <p:ext uri="{BB962C8B-B14F-4D97-AF65-F5344CB8AC3E}">
        <p14:creationId xmlns:p14="http://schemas.microsoft.com/office/powerpoint/2010/main" val="25721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2" y="304800"/>
            <a:ext cx="9601200" cy="1143000"/>
          </a:xfrm>
        </p:spPr>
        <p:txBody>
          <a:bodyPr>
            <a:normAutofit/>
          </a:bodyPr>
          <a:lstStyle/>
          <a:p>
            <a:pPr algn="ctr"/>
            <a:r>
              <a:rPr lang="en-US" sz="3600" dirty="0">
                <a:solidFill>
                  <a:srgbClr val="3399FF"/>
                </a:solidFill>
              </a:rPr>
              <a:t>Deadlock Avoidance Algorithms</a:t>
            </a:r>
          </a:p>
        </p:txBody>
      </p:sp>
      <p:sp>
        <p:nvSpPr>
          <p:cNvPr id="9" name="Content Placeholder 8"/>
          <p:cNvSpPr>
            <a:spLocks noGrp="1"/>
          </p:cNvSpPr>
          <p:nvPr>
            <p:ph idx="1"/>
          </p:nvPr>
        </p:nvSpPr>
        <p:spPr>
          <a:xfrm>
            <a:off x="989012" y="2057400"/>
            <a:ext cx="10058402" cy="4191000"/>
          </a:xfrm>
        </p:spPr>
        <p:txBody>
          <a:bodyPr>
            <a:normAutofit/>
          </a:bodyPr>
          <a:lstStyle/>
          <a:p>
            <a:pPr algn="just"/>
            <a:r>
              <a:rPr lang="en-US" sz="2600" dirty="0">
                <a:solidFill>
                  <a:schemeClr val="accent3">
                    <a:lumMod val="75000"/>
                  </a:schemeClr>
                </a:solidFill>
                <a:cs typeface="Times New Roman" pitchFamily="18" charset="0"/>
              </a:rPr>
              <a:t>Resource Allocation Graph Algorithm</a:t>
            </a:r>
          </a:p>
          <a:p>
            <a:pPr algn="just"/>
            <a:r>
              <a:rPr lang="en-US" sz="2600" dirty="0">
                <a:solidFill>
                  <a:schemeClr val="accent3">
                    <a:lumMod val="75000"/>
                  </a:schemeClr>
                </a:solidFill>
                <a:cs typeface="Times New Roman" pitchFamily="18" charset="0"/>
              </a:rPr>
              <a:t>Banker’s Algorithm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6212" y="76200"/>
            <a:ext cx="9601200" cy="1143000"/>
          </a:xfrm>
        </p:spPr>
        <p:txBody>
          <a:bodyPr>
            <a:noAutofit/>
          </a:bodyPr>
          <a:lstStyle/>
          <a:p>
            <a:pPr lvl="1" algn="ctr" rtl="0">
              <a:lnSpc>
                <a:spcPct val="90000"/>
              </a:lnSpc>
              <a:spcBef>
                <a:spcPct val="0"/>
              </a:spcBef>
            </a:pPr>
            <a:r>
              <a:rPr lang="en-US" sz="3600" kern="1200" dirty="0">
                <a:solidFill>
                  <a:srgbClr val="3399FF"/>
                </a:solidFill>
                <a:latin typeface="+mj-lt"/>
                <a:ea typeface="+mj-ea"/>
                <a:cs typeface="+mj-cs"/>
              </a:rPr>
              <a:t>Resource Allocation Graph Algorithm</a:t>
            </a:r>
          </a:p>
        </p:txBody>
      </p:sp>
      <p:sp>
        <p:nvSpPr>
          <p:cNvPr id="6" name="Content Placeholder 5"/>
          <p:cNvSpPr>
            <a:spLocks noGrp="1"/>
          </p:cNvSpPr>
          <p:nvPr>
            <p:ph idx="1"/>
          </p:nvPr>
        </p:nvSpPr>
        <p:spPr>
          <a:xfrm>
            <a:off x="303212" y="1600200"/>
            <a:ext cx="11506200" cy="5029200"/>
          </a:xfrm>
        </p:spPr>
        <p:txBody>
          <a:bodyPr>
            <a:normAutofit fontScale="85000" lnSpcReduction="20000"/>
          </a:bodyPr>
          <a:lstStyle/>
          <a:p>
            <a:pPr algn="just">
              <a:spcAft>
                <a:spcPts val="1200"/>
              </a:spcAft>
              <a:defRPr/>
            </a:pPr>
            <a:r>
              <a:rPr lang="en-US" sz="3100" dirty="0">
                <a:solidFill>
                  <a:srgbClr val="C00000"/>
                </a:solidFill>
                <a:cs typeface="Times New Roman" pitchFamily="18" charset="0"/>
              </a:rPr>
              <a:t>Claim edge: Pi    </a:t>
            </a:r>
            <a:r>
              <a:rPr lang="en-US" sz="3100" dirty="0">
                <a:solidFill>
                  <a:srgbClr val="C00000"/>
                </a:solidFill>
                <a:cs typeface="Times New Roman" pitchFamily="18" charset="0"/>
                <a:sym typeface="Wingdings" pitchFamily="2" charset="2"/>
              </a:rPr>
              <a:t>     </a:t>
            </a:r>
            <a:r>
              <a:rPr lang="en-US" sz="3100" dirty="0" err="1">
                <a:solidFill>
                  <a:srgbClr val="C00000"/>
                </a:solidFill>
                <a:cs typeface="Times New Roman" pitchFamily="18" charset="0"/>
                <a:sym typeface="Wingdings" pitchFamily="2" charset="2"/>
              </a:rPr>
              <a:t>Rj</a:t>
            </a:r>
            <a:r>
              <a:rPr lang="en-US" sz="3100" dirty="0">
                <a:solidFill>
                  <a:srgbClr val="C00000"/>
                </a:solidFill>
                <a:cs typeface="Times New Roman" pitchFamily="18" charset="0"/>
                <a:sym typeface="Wingdings" pitchFamily="2" charset="2"/>
              </a:rPr>
              <a:t> </a:t>
            </a:r>
            <a:r>
              <a:rPr lang="en-US" sz="3100" dirty="0">
                <a:solidFill>
                  <a:schemeClr val="accent3">
                    <a:lumMod val="75000"/>
                  </a:schemeClr>
                </a:solidFill>
                <a:cs typeface="Times New Roman" pitchFamily="18" charset="0"/>
                <a:sym typeface="Wingdings" pitchFamily="2" charset="2"/>
              </a:rPr>
              <a:t>indicates that </a:t>
            </a:r>
            <a:r>
              <a:rPr lang="en-GB" sz="3100" dirty="0">
                <a:solidFill>
                  <a:schemeClr val="accent3">
                    <a:lumMod val="75000"/>
                  </a:schemeClr>
                </a:solidFill>
                <a:cs typeface="Times New Roman" pitchFamily="18" charset="0"/>
                <a:sym typeface="Wingdings" pitchFamily="2" charset="2"/>
              </a:rPr>
              <a:t>process </a:t>
            </a:r>
            <a:r>
              <a:rPr lang="en-US" sz="3100" dirty="0">
                <a:solidFill>
                  <a:schemeClr val="accent3">
                    <a:lumMod val="75000"/>
                  </a:schemeClr>
                </a:solidFill>
                <a:cs typeface="Times New Roman" pitchFamily="18" charset="0"/>
              </a:rPr>
              <a:t>Pi</a:t>
            </a:r>
            <a:r>
              <a:rPr lang="en-GB" sz="3100" dirty="0">
                <a:solidFill>
                  <a:schemeClr val="accent3">
                    <a:lumMod val="75000"/>
                  </a:schemeClr>
                </a:solidFill>
                <a:cs typeface="Times New Roman" pitchFamily="18" charset="0"/>
                <a:sym typeface="Wingdings" pitchFamily="2" charset="2"/>
              </a:rPr>
              <a:t> may request resource </a:t>
            </a:r>
            <a:r>
              <a:rPr lang="en-GB" sz="3100" dirty="0" err="1">
                <a:solidFill>
                  <a:schemeClr val="accent3">
                    <a:lumMod val="75000"/>
                  </a:schemeClr>
                </a:solidFill>
                <a:cs typeface="Times New Roman" pitchFamily="18" charset="0"/>
                <a:sym typeface="Wingdings" pitchFamily="2" charset="2"/>
              </a:rPr>
              <a:t>Rj</a:t>
            </a:r>
            <a:r>
              <a:rPr lang="en-GB" sz="3100" dirty="0">
                <a:solidFill>
                  <a:schemeClr val="accent3">
                    <a:lumMod val="75000"/>
                  </a:schemeClr>
                </a:solidFill>
                <a:cs typeface="Times New Roman" pitchFamily="18" charset="0"/>
                <a:sym typeface="Wingdings" pitchFamily="2" charset="2"/>
              </a:rPr>
              <a:t> at some time in the future.</a:t>
            </a:r>
          </a:p>
          <a:p>
            <a:pPr algn="just">
              <a:spcAft>
                <a:spcPts val="1200"/>
              </a:spcAft>
              <a:defRPr/>
            </a:pPr>
            <a:r>
              <a:rPr lang="en-GB" sz="3100" dirty="0">
                <a:solidFill>
                  <a:srgbClr val="C00000"/>
                </a:solidFill>
                <a:cs typeface="Times New Roman" pitchFamily="18" charset="0"/>
              </a:rPr>
              <a:t>Claim edge converts to request edge</a:t>
            </a:r>
            <a:r>
              <a:rPr lang="en-GB" sz="3100" dirty="0">
                <a:solidFill>
                  <a:schemeClr val="accent3">
                    <a:lumMod val="75000"/>
                  </a:schemeClr>
                </a:solidFill>
                <a:cs typeface="Times New Roman" pitchFamily="18" charset="0"/>
              </a:rPr>
              <a:t> when a process requests a resource.</a:t>
            </a:r>
          </a:p>
          <a:p>
            <a:pPr algn="just">
              <a:spcAft>
                <a:spcPts val="1200"/>
              </a:spcAft>
              <a:defRPr/>
            </a:pPr>
            <a:r>
              <a:rPr lang="en-GB" sz="3100" dirty="0">
                <a:solidFill>
                  <a:schemeClr val="accent3">
                    <a:lumMod val="75000"/>
                  </a:schemeClr>
                </a:solidFill>
                <a:cs typeface="Times New Roman" pitchFamily="18" charset="0"/>
              </a:rPr>
              <a:t>When a resource is released by process, assignment edge reconverts to claim edge.</a:t>
            </a:r>
          </a:p>
          <a:p>
            <a:pPr algn="just">
              <a:spcAft>
                <a:spcPts val="1200"/>
              </a:spcAft>
              <a:defRPr/>
            </a:pPr>
            <a:r>
              <a:rPr lang="en-GB" sz="3100" dirty="0">
                <a:solidFill>
                  <a:schemeClr val="accent3">
                    <a:lumMod val="75000"/>
                  </a:schemeClr>
                </a:solidFill>
                <a:cs typeface="Times New Roman" pitchFamily="18" charset="0"/>
              </a:rPr>
              <a:t>Resources must be claimed a priori in the system.</a:t>
            </a:r>
          </a:p>
          <a:p>
            <a:pPr algn="just">
              <a:spcAft>
                <a:spcPts val="1200"/>
              </a:spcAft>
              <a:defRPr/>
            </a:pPr>
            <a:r>
              <a:rPr lang="en-GB" sz="3100" dirty="0">
                <a:solidFill>
                  <a:schemeClr val="accent3">
                    <a:lumMod val="75000"/>
                  </a:schemeClr>
                </a:solidFill>
                <a:cs typeface="Times New Roman" pitchFamily="18" charset="0"/>
              </a:rPr>
              <a:t>Before process Pi starts executing, all its claim edges must appear in the graph</a:t>
            </a:r>
          </a:p>
          <a:p>
            <a:pPr algn="just">
              <a:spcAft>
                <a:spcPts val="1200"/>
              </a:spcAft>
              <a:defRPr/>
            </a:pPr>
            <a:r>
              <a:rPr lang="en-US" sz="3100" dirty="0">
                <a:solidFill>
                  <a:schemeClr val="accent3">
                    <a:lumMod val="75000"/>
                  </a:schemeClr>
                </a:solidFill>
                <a:cs typeface="Times New Roman" pitchFamily="18" charset="0"/>
                <a:sym typeface="Wingdings" pitchFamily="2" charset="2"/>
              </a:rPr>
              <a:t>Resource Allocation graph is </a:t>
            </a:r>
            <a:r>
              <a:rPr lang="en-US" sz="3100" dirty="0">
                <a:solidFill>
                  <a:srgbClr val="C00000"/>
                </a:solidFill>
                <a:cs typeface="Times New Roman" pitchFamily="18" charset="0"/>
                <a:sym typeface="Wingdings" pitchFamily="2" charset="2"/>
              </a:rPr>
              <a:t>not applicable </a:t>
            </a:r>
            <a:r>
              <a:rPr lang="en-US" sz="3100" dirty="0">
                <a:solidFill>
                  <a:schemeClr val="accent3">
                    <a:lumMod val="75000"/>
                  </a:schemeClr>
                </a:solidFill>
                <a:cs typeface="Times New Roman" pitchFamily="18" charset="0"/>
                <a:sym typeface="Wingdings" pitchFamily="2" charset="2"/>
              </a:rPr>
              <a:t>to a resource allocation system with </a:t>
            </a:r>
            <a:r>
              <a:rPr lang="en-US" sz="3100" dirty="0">
                <a:solidFill>
                  <a:srgbClr val="C00000"/>
                </a:solidFill>
                <a:cs typeface="Times New Roman" pitchFamily="18" charset="0"/>
                <a:sym typeface="Wingdings" pitchFamily="2" charset="2"/>
              </a:rPr>
              <a:t>multiple instances </a:t>
            </a:r>
            <a:r>
              <a:rPr lang="en-US" sz="3100" dirty="0">
                <a:solidFill>
                  <a:schemeClr val="accent3">
                    <a:lumMod val="75000"/>
                  </a:schemeClr>
                </a:solidFill>
                <a:cs typeface="Times New Roman" pitchFamily="18" charset="0"/>
                <a:sym typeface="Wingdings" pitchFamily="2" charset="2"/>
              </a:rPr>
              <a:t>of each resource type.</a:t>
            </a:r>
          </a:p>
          <a:p>
            <a:pPr algn="just">
              <a:spcAft>
                <a:spcPts val="1200"/>
              </a:spcAft>
              <a:defRPr/>
            </a:pPr>
            <a:endParaRPr lang="en-GB" sz="2600" dirty="0">
              <a:solidFill>
                <a:schemeClr val="accent3">
                  <a:lumMod val="75000"/>
                </a:schemeClr>
              </a:solidFill>
              <a:cs typeface="Times New Roman" pitchFamily="18" charset="0"/>
            </a:endParaRPr>
          </a:p>
          <a:p>
            <a:endParaRPr lang="en-US" dirty="0"/>
          </a:p>
        </p:txBody>
      </p:sp>
      <p:cxnSp>
        <p:nvCxnSpPr>
          <p:cNvPr id="12" name="Straight Arrow Connector 11"/>
          <p:cNvCxnSpPr/>
          <p:nvPr/>
        </p:nvCxnSpPr>
        <p:spPr>
          <a:xfrm>
            <a:off x="2970212" y="1752600"/>
            <a:ext cx="507868" cy="1588"/>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8096" y="46037"/>
            <a:ext cx="10512862" cy="1325563"/>
          </a:xfrm>
        </p:spPr>
        <p:txBody>
          <a:bodyPr>
            <a:normAutofit/>
          </a:bodyPr>
          <a:lstStyle/>
          <a:p>
            <a:pPr algn="ctr"/>
            <a:r>
              <a:rPr lang="en-GB" sz="3600" dirty="0">
                <a:solidFill>
                  <a:srgbClr val="3399FF"/>
                </a:solidFill>
              </a:rPr>
              <a:t>Resource-Allocation Graph For Deadlock Avoidance</a:t>
            </a:r>
            <a:endParaRPr lang="en-US" sz="3600" dirty="0">
              <a:solidFill>
                <a:srgbClr val="3399FF"/>
              </a:solidFill>
            </a:endParaRPr>
          </a:p>
        </p:txBody>
      </p:sp>
      <p:grpSp>
        <p:nvGrpSpPr>
          <p:cNvPr id="4" name="Group 33"/>
          <p:cNvGrpSpPr/>
          <p:nvPr/>
        </p:nvGrpSpPr>
        <p:grpSpPr>
          <a:xfrm>
            <a:off x="989013" y="4191000"/>
            <a:ext cx="3429000" cy="2438400"/>
            <a:chOff x="762000" y="2286000"/>
            <a:chExt cx="3048000" cy="3048000"/>
          </a:xfrm>
        </p:grpSpPr>
        <p:grpSp>
          <p:nvGrpSpPr>
            <p:cNvPr id="9" name="Group 3"/>
            <p:cNvGrpSpPr/>
            <p:nvPr/>
          </p:nvGrpSpPr>
          <p:grpSpPr>
            <a:xfrm>
              <a:off x="762000" y="2286000"/>
              <a:ext cx="3048000" cy="3048000"/>
              <a:chOff x="5867400" y="152400"/>
              <a:chExt cx="3048000" cy="3048000"/>
            </a:xfrm>
          </p:grpSpPr>
          <p:sp>
            <p:nvSpPr>
              <p:cNvPr id="5" name="Rectangle 4"/>
              <p:cNvSpPr/>
              <p:nvPr/>
            </p:nvSpPr>
            <p:spPr>
              <a:xfrm>
                <a:off x="5867400" y="152400"/>
                <a:ext cx="3048000" cy="3048000"/>
              </a:xfrm>
              <a:prstGeom prst="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7162800" y="1981200"/>
                <a:ext cx="416328" cy="400110"/>
              </a:xfrm>
              <a:prstGeom prst="rect">
                <a:avLst/>
              </a:prstGeom>
              <a:noFill/>
              <a:ln>
                <a:solidFill>
                  <a:schemeClr val="bg1"/>
                </a:solidFill>
              </a:ln>
            </p:spPr>
            <p:txBody>
              <a:bodyPr wrap="none" rtlCol="0">
                <a:spAutoFit/>
              </a:bodyPr>
              <a:lstStyle/>
              <a:p>
                <a:r>
                  <a:rPr lang="en-US" sz="2000" dirty="0">
                    <a:latin typeface="Arial Black" pitchFamily="34" charset="0"/>
                  </a:rPr>
                  <a:t>R2</a:t>
                </a:r>
              </a:p>
            </p:txBody>
          </p:sp>
          <p:sp>
            <p:nvSpPr>
              <p:cNvPr id="7" name="Oval 6"/>
              <p:cNvSpPr>
                <a:spLocks noChangeArrowheads="1"/>
              </p:cNvSpPr>
              <p:nvPr/>
            </p:nvSpPr>
            <p:spPr bwMode="auto">
              <a:xfrm>
                <a:off x="6172200" y="1447800"/>
                <a:ext cx="609600" cy="609600"/>
              </a:xfrm>
              <a:prstGeom prst="ellipse">
                <a:avLst/>
              </a:prstGeom>
              <a:ln>
                <a:headEnd/>
                <a:tailEnd/>
              </a:ln>
              <a:effectLst/>
            </p:spPr>
            <p:style>
              <a:lnRef idx="3">
                <a:schemeClr val="lt1"/>
              </a:lnRef>
              <a:fillRef idx="1">
                <a:schemeClr val="accent5"/>
              </a:fillRef>
              <a:effectRef idx="1">
                <a:schemeClr val="accent5"/>
              </a:effectRef>
              <a:fontRef idx="minor">
                <a:schemeClr val="lt1"/>
              </a:fontRef>
            </p:style>
            <p:txBody>
              <a:bodyPr wrap="none" anchor="ctr"/>
              <a:lstStyle/>
              <a:p>
                <a:pPr algn="ctr"/>
                <a:r>
                  <a:rPr lang="en-US" sz="2800" b="1" i="1" dirty="0">
                    <a:latin typeface="Times New Roman" pitchFamily="18" charset="0"/>
                    <a:cs typeface="Times New Roman" pitchFamily="18" charset="0"/>
                  </a:rPr>
                  <a:t>P1</a:t>
                </a:r>
              </a:p>
            </p:txBody>
          </p:sp>
          <p:sp>
            <p:nvSpPr>
              <p:cNvPr id="8" name="Oval 7"/>
              <p:cNvSpPr>
                <a:spLocks noChangeArrowheads="1"/>
              </p:cNvSpPr>
              <p:nvPr/>
            </p:nvSpPr>
            <p:spPr bwMode="auto">
              <a:xfrm>
                <a:off x="8153400" y="1447800"/>
                <a:ext cx="609600" cy="609600"/>
              </a:xfrm>
              <a:prstGeom prst="ellipse">
                <a:avLst/>
              </a:prstGeom>
              <a:ln>
                <a:headEnd/>
                <a:tailEnd/>
              </a:ln>
              <a:effectLst/>
            </p:spPr>
            <p:style>
              <a:lnRef idx="3">
                <a:schemeClr val="lt1"/>
              </a:lnRef>
              <a:fillRef idx="1">
                <a:schemeClr val="accent5"/>
              </a:fillRef>
              <a:effectRef idx="1">
                <a:schemeClr val="accent5"/>
              </a:effectRef>
              <a:fontRef idx="minor">
                <a:schemeClr val="lt1"/>
              </a:fontRef>
            </p:style>
            <p:txBody>
              <a:bodyPr wrap="none" anchor="ctr"/>
              <a:lstStyle/>
              <a:p>
                <a:pPr algn="ctr"/>
                <a:r>
                  <a:rPr lang="en-US" sz="2800" b="1" i="1" dirty="0">
                    <a:latin typeface="Times New Roman" pitchFamily="18" charset="0"/>
                    <a:cs typeface="Times New Roman" pitchFamily="18" charset="0"/>
                  </a:rPr>
                  <a:t>P2</a:t>
                </a:r>
              </a:p>
            </p:txBody>
          </p:sp>
          <p:sp>
            <p:nvSpPr>
              <p:cNvPr id="18" name="Rectangle 7"/>
              <p:cNvSpPr>
                <a:spLocks noChangeArrowheads="1"/>
              </p:cNvSpPr>
              <p:nvPr/>
            </p:nvSpPr>
            <p:spPr bwMode="auto">
              <a:xfrm>
                <a:off x="7086604" y="685800"/>
                <a:ext cx="609600" cy="533400"/>
              </a:xfrm>
              <a:prstGeom prst="rect">
                <a:avLst/>
              </a:prstGeom>
              <a:ln>
                <a:headEnd/>
                <a:tailEnd/>
              </a:ln>
              <a:effectLst/>
              <a:scene3d>
                <a:camera prst="orthographicFront">
                  <a:rot lat="0" lon="0" rev="0"/>
                </a:camera>
                <a:lightRig rig="threePt" dir="t">
                  <a:rot lat="0" lon="0" rev="19800000"/>
                </a:lightRig>
              </a:scene3d>
              <a:sp3d prstMaterial="plastic"/>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16" name="Rectangle 7"/>
              <p:cNvSpPr>
                <a:spLocks noChangeArrowheads="1"/>
              </p:cNvSpPr>
              <p:nvPr/>
            </p:nvSpPr>
            <p:spPr bwMode="auto">
              <a:xfrm>
                <a:off x="7162800" y="2362200"/>
                <a:ext cx="609600" cy="533400"/>
              </a:xfrm>
              <a:prstGeom prst="rect">
                <a:avLst/>
              </a:prstGeom>
              <a:ln>
                <a:noFill/>
                <a:headEnd/>
                <a:tailEnd/>
              </a:ln>
              <a:effectLst/>
              <a:scene3d>
                <a:camera prst="orthographicFront">
                  <a:rot lat="0" lon="0" rev="0"/>
                </a:camera>
                <a:lightRig rig="threePt" dir="t">
                  <a:rot lat="0" lon="0" rev="19800000"/>
                </a:lightRig>
              </a:scene3d>
              <a:sp3d prstMaterial="plastic"/>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11" name="TextBox 10"/>
              <p:cNvSpPr txBox="1"/>
              <p:nvPr/>
            </p:nvSpPr>
            <p:spPr>
              <a:xfrm>
                <a:off x="7086600" y="228600"/>
                <a:ext cx="416328" cy="400110"/>
              </a:xfrm>
              <a:prstGeom prst="rect">
                <a:avLst/>
              </a:prstGeom>
              <a:noFill/>
              <a:ln>
                <a:solidFill>
                  <a:schemeClr val="bg1"/>
                </a:solidFill>
              </a:ln>
            </p:spPr>
            <p:txBody>
              <a:bodyPr wrap="none" rtlCol="0">
                <a:spAutoFit/>
              </a:bodyPr>
              <a:lstStyle/>
              <a:p>
                <a:r>
                  <a:rPr lang="en-US" sz="2000" dirty="0">
                    <a:latin typeface="Arial Black" pitchFamily="34" charset="0"/>
                  </a:rPr>
                  <a:t>R1</a:t>
                </a:r>
              </a:p>
            </p:txBody>
          </p:sp>
          <p:cxnSp>
            <p:nvCxnSpPr>
              <p:cNvPr id="12" name="Straight Arrow Connector 11"/>
              <p:cNvCxnSpPr>
                <a:stCxn id="7" idx="0"/>
              </p:cNvCxnSpPr>
              <p:nvPr/>
            </p:nvCxnSpPr>
            <p:spPr>
              <a:xfrm rot="5400000" flipH="1" flipV="1">
                <a:off x="6534150" y="895350"/>
                <a:ext cx="495300" cy="609600"/>
              </a:xfrm>
              <a:prstGeom prst="straightConnector1">
                <a:avLst/>
              </a:prstGeom>
              <a:ln>
                <a:headEnd type="arrow" w="med" len="med"/>
                <a:tailEnd type="none" w="med" len="med"/>
              </a:ln>
            </p:spPr>
            <p:style>
              <a:lnRef idx="3">
                <a:schemeClr val="dk1"/>
              </a:lnRef>
              <a:fillRef idx="0">
                <a:schemeClr val="dk1"/>
              </a:fillRef>
              <a:effectRef idx="2">
                <a:schemeClr val="dk1"/>
              </a:effectRef>
              <a:fontRef idx="minor">
                <a:schemeClr val="tx1"/>
              </a:fontRef>
            </p:style>
          </p:cxnSp>
          <p:cxnSp>
            <p:nvCxnSpPr>
              <p:cNvPr id="13" name="Straight Arrow Connector 12"/>
              <p:cNvCxnSpPr>
                <a:stCxn id="18" idx="3"/>
                <a:endCxn id="8" idx="1"/>
              </p:cNvCxnSpPr>
              <p:nvPr/>
            </p:nvCxnSpPr>
            <p:spPr>
              <a:xfrm>
                <a:off x="7696204" y="952500"/>
                <a:ext cx="546470" cy="584574"/>
              </a:xfrm>
              <a:prstGeom prst="straightConnector1">
                <a:avLst/>
              </a:prstGeom>
              <a:ln>
                <a:headEnd type="arrow" w="med" len="med"/>
                <a:tailEnd type="none" w="med" len="med"/>
              </a:ln>
            </p:spPr>
            <p:style>
              <a:lnRef idx="3">
                <a:schemeClr val="dk1"/>
              </a:lnRef>
              <a:fillRef idx="0">
                <a:schemeClr val="dk1"/>
              </a:fillRef>
              <a:effectRef idx="2">
                <a:schemeClr val="dk1"/>
              </a:effectRef>
              <a:fontRef idx="minor">
                <a:schemeClr val="tx1"/>
              </a:fontRef>
            </p:style>
          </p:cxnSp>
        </p:grpSp>
        <p:cxnSp>
          <p:nvCxnSpPr>
            <p:cNvPr id="26" name="Straight Arrow Connector 25"/>
            <p:cNvCxnSpPr>
              <a:stCxn id="7" idx="4"/>
              <a:endCxn id="16" idx="1"/>
            </p:cNvCxnSpPr>
            <p:nvPr/>
          </p:nvCxnSpPr>
          <p:spPr>
            <a:xfrm rot="16200000" flipH="1">
              <a:off x="1428750" y="4133850"/>
              <a:ext cx="571500" cy="68580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4"/>
              <a:endCxn id="16" idx="3"/>
            </p:cNvCxnSpPr>
            <p:nvPr/>
          </p:nvCxnSpPr>
          <p:spPr>
            <a:xfrm rot="5400000">
              <a:off x="2724150" y="4133850"/>
              <a:ext cx="571500" cy="68580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a:stCxn id="8" idx="4"/>
            <a:endCxn id="16" idx="3"/>
          </p:cNvCxnSpPr>
          <p:nvPr/>
        </p:nvCxnSpPr>
        <p:spPr>
          <a:xfrm rot="5400000">
            <a:off x="3289301" y="5557838"/>
            <a:ext cx="457200" cy="771525"/>
          </a:xfrm>
          <a:prstGeom prst="straightConnector1">
            <a:avLst/>
          </a:prstGeom>
          <a:ln w="38100">
            <a:prstDash val="sysDash"/>
            <a:tailEnd type="arrow"/>
          </a:ln>
        </p:spPr>
        <p:style>
          <a:lnRef idx="3">
            <a:schemeClr val="dk1"/>
          </a:lnRef>
          <a:fillRef idx="0">
            <a:schemeClr val="dk1"/>
          </a:fillRef>
          <a:effectRef idx="2">
            <a:schemeClr val="dk1"/>
          </a:effectRef>
          <a:fontRef idx="minor">
            <a:schemeClr val="tx1"/>
          </a:fontRef>
        </p:style>
      </p:cxnSp>
      <p:grpSp>
        <p:nvGrpSpPr>
          <p:cNvPr id="19" name="Group 18"/>
          <p:cNvGrpSpPr/>
          <p:nvPr/>
        </p:nvGrpSpPr>
        <p:grpSpPr>
          <a:xfrm>
            <a:off x="8075612" y="4114800"/>
            <a:ext cx="3706998" cy="2362200"/>
            <a:chOff x="762000" y="2286000"/>
            <a:chExt cx="3048000" cy="3048000"/>
          </a:xfrm>
        </p:grpSpPr>
        <p:grpSp>
          <p:nvGrpSpPr>
            <p:cNvPr id="20" name="Group 3"/>
            <p:cNvGrpSpPr/>
            <p:nvPr/>
          </p:nvGrpSpPr>
          <p:grpSpPr>
            <a:xfrm>
              <a:off x="762000" y="2286000"/>
              <a:ext cx="3048000" cy="3048000"/>
              <a:chOff x="5867400" y="152400"/>
              <a:chExt cx="3048000" cy="3048000"/>
            </a:xfrm>
          </p:grpSpPr>
          <p:sp>
            <p:nvSpPr>
              <p:cNvPr id="24" name="Rectangle 23"/>
              <p:cNvSpPr/>
              <p:nvPr/>
            </p:nvSpPr>
            <p:spPr>
              <a:xfrm>
                <a:off x="5867400" y="152400"/>
                <a:ext cx="3048000" cy="3048000"/>
              </a:xfrm>
              <a:prstGeom prst="rect">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TextBox 24"/>
              <p:cNvSpPr txBox="1"/>
              <p:nvPr/>
            </p:nvSpPr>
            <p:spPr>
              <a:xfrm>
                <a:off x="7162800" y="1981200"/>
                <a:ext cx="416328" cy="400110"/>
              </a:xfrm>
              <a:prstGeom prst="rect">
                <a:avLst/>
              </a:prstGeom>
              <a:noFill/>
              <a:ln>
                <a:solidFill>
                  <a:schemeClr val="bg1"/>
                </a:solidFill>
              </a:ln>
            </p:spPr>
            <p:txBody>
              <a:bodyPr wrap="none" rtlCol="0">
                <a:spAutoFit/>
              </a:bodyPr>
              <a:lstStyle/>
              <a:p>
                <a:r>
                  <a:rPr lang="en-US" sz="2000" dirty="0">
                    <a:latin typeface="Arial Black" pitchFamily="34" charset="0"/>
                  </a:rPr>
                  <a:t>R2</a:t>
                </a:r>
              </a:p>
            </p:txBody>
          </p:sp>
          <p:sp>
            <p:nvSpPr>
              <p:cNvPr id="27" name="Oval 26"/>
              <p:cNvSpPr>
                <a:spLocks noChangeArrowheads="1"/>
              </p:cNvSpPr>
              <p:nvPr/>
            </p:nvSpPr>
            <p:spPr bwMode="auto">
              <a:xfrm>
                <a:off x="6172200" y="1447800"/>
                <a:ext cx="609600" cy="609600"/>
              </a:xfrm>
              <a:prstGeom prst="ellipse">
                <a:avLst/>
              </a:prstGeom>
              <a:ln>
                <a:headEnd/>
                <a:tailEnd/>
              </a:ln>
              <a:effectLst/>
            </p:spPr>
            <p:style>
              <a:lnRef idx="3">
                <a:schemeClr val="lt1"/>
              </a:lnRef>
              <a:fillRef idx="1">
                <a:schemeClr val="accent5"/>
              </a:fillRef>
              <a:effectRef idx="1">
                <a:schemeClr val="accent5"/>
              </a:effectRef>
              <a:fontRef idx="minor">
                <a:schemeClr val="lt1"/>
              </a:fontRef>
            </p:style>
            <p:txBody>
              <a:bodyPr wrap="none" anchor="ctr"/>
              <a:lstStyle/>
              <a:p>
                <a:pPr algn="ctr"/>
                <a:r>
                  <a:rPr lang="en-US" sz="2800" b="1" i="1" dirty="0">
                    <a:latin typeface="Times New Roman" pitchFamily="18" charset="0"/>
                    <a:cs typeface="Times New Roman" pitchFamily="18" charset="0"/>
                  </a:rPr>
                  <a:t>P1</a:t>
                </a:r>
              </a:p>
            </p:txBody>
          </p:sp>
          <p:sp>
            <p:nvSpPr>
              <p:cNvPr id="28" name="Oval 27"/>
              <p:cNvSpPr>
                <a:spLocks noChangeArrowheads="1"/>
              </p:cNvSpPr>
              <p:nvPr/>
            </p:nvSpPr>
            <p:spPr bwMode="auto">
              <a:xfrm>
                <a:off x="8153400" y="1447800"/>
                <a:ext cx="609600" cy="609600"/>
              </a:xfrm>
              <a:prstGeom prst="ellipse">
                <a:avLst/>
              </a:prstGeom>
              <a:ln>
                <a:headEnd/>
                <a:tailEnd/>
              </a:ln>
              <a:effectLst/>
            </p:spPr>
            <p:style>
              <a:lnRef idx="3">
                <a:schemeClr val="lt1"/>
              </a:lnRef>
              <a:fillRef idx="1">
                <a:schemeClr val="accent5"/>
              </a:fillRef>
              <a:effectRef idx="1">
                <a:schemeClr val="accent5"/>
              </a:effectRef>
              <a:fontRef idx="minor">
                <a:schemeClr val="lt1"/>
              </a:fontRef>
            </p:style>
            <p:txBody>
              <a:bodyPr wrap="none" anchor="ctr"/>
              <a:lstStyle/>
              <a:p>
                <a:pPr algn="ctr"/>
                <a:r>
                  <a:rPr lang="en-US" sz="2800" b="1" i="1" dirty="0">
                    <a:latin typeface="Times New Roman" pitchFamily="18" charset="0"/>
                    <a:cs typeface="Times New Roman" pitchFamily="18" charset="0"/>
                  </a:rPr>
                  <a:t>P2</a:t>
                </a:r>
              </a:p>
            </p:txBody>
          </p:sp>
          <p:sp>
            <p:nvSpPr>
              <p:cNvPr id="29" name="Rectangle 7"/>
              <p:cNvSpPr>
                <a:spLocks noChangeArrowheads="1"/>
              </p:cNvSpPr>
              <p:nvPr/>
            </p:nvSpPr>
            <p:spPr bwMode="auto">
              <a:xfrm>
                <a:off x="7086604" y="685800"/>
                <a:ext cx="609600" cy="533400"/>
              </a:xfrm>
              <a:prstGeom prst="rect">
                <a:avLst/>
              </a:prstGeom>
              <a:ln>
                <a:headEnd/>
                <a:tailEnd/>
              </a:ln>
              <a:effectLst/>
              <a:scene3d>
                <a:camera prst="orthographicFront">
                  <a:rot lat="0" lon="0" rev="0"/>
                </a:camera>
                <a:lightRig rig="threePt" dir="t">
                  <a:rot lat="0" lon="0" rev="19800000"/>
                </a:lightRig>
              </a:scene3d>
              <a:sp3d prstMaterial="plastic"/>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30" name="Rectangle 7"/>
              <p:cNvSpPr>
                <a:spLocks noChangeArrowheads="1"/>
              </p:cNvSpPr>
              <p:nvPr/>
            </p:nvSpPr>
            <p:spPr bwMode="auto">
              <a:xfrm>
                <a:off x="7162800" y="2362200"/>
                <a:ext cx="609600" cy="533400"/>
              </a:xfrm>
              <a:prstGeom prst="rect">
                <a:avLst/>
              </a:prstGeom>
              <a:ln>
                <a:noFill/>
                <a:headEnd/>
                <a:tailEnd/>
              </a:ln>
              <a:effectLst/>
              <a:scene3d>
                <a:camera prst="orthographicFront">
                  <a:rot lat="0" lon="0" rev="0"/>
                </a:camera>
                <a:lightRig rig="threePt" dir="t">
                  <a:rot lat="0" lon="0" rev="19800000"/>
                </a:lightRig>
              </a:scene3d>
              <a:sp3d prstMaterial="plastic"/>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32" name="TextBox 31"/>
              <p:cNvSpPr txBox="1"/>
              <p:nvPr/>
            </p:nvSpPr>
            <p:spPr>
              <a:xfrm>
                <a:off x="7086600" y="228600"/>
                <a:ext cx="416328" cy="400110"/>
              </a:xfrm>
              <a:prstGeom prst="rect">
                <a:avLst/>
              </a:prstGeom>
              <a:noFill/>
              <a:ln>
                <a:solidFill>
                  <a:schemeClr val="bg1"/>
                </a:solidFill>
              </a:ln>
            </p:spPr>
            <p:txBody>
              <a:bodyPr wrap="none" rtlCol="0">
                <a:spAutoFit/>
              </a:bodyPr>
              <a:lstStyle/>
              <a:p>
                <a:r>
                  <a:rPr lang="en-US" sz="2000" dirty="0">
                    <a:latin typeface="Arial Black" pitchFamily="34" charset="0"/>
                  </a:rPr>
                  <a:t>R1</a:t>
                </a:r>
              </a:p>
            </p:txBody>
          </p:sp>
          <p:cxnSp>
            <p:nvCxnSpPr>
              <p:cNvPr id="33" name="Straight Arrow Connector 32"/>
              <p:cNvCxnSpPr>
                <a:stCxn id="27" idx="0"/>
              </p:cNvCxnSpPr>
              <p:nvPr/>
            </p:nvCxnSpPr>
            <p:spPr>
              <a:xfrm rot="5400000" flipH="1" flipV="1">
                <a:off x="6534150" y="895350"/>
                <a:ext cx="495300" cy="609600"/>
              </a:xfrm>
              <a:prstGeom prst="straightConnector1">
                <a:avLst/>
              </a:prstGeom>
              <a:ln>
                <a:headEnd type="arrow" w="med" len="med"/>
                <a:tailEnd type="none" w="med" len="med"/>
              </a:ln>
            </p:spPr>
            <p:style>
              <a:lnRef idx="3">
                <a:schemeClr val="dk1"/>
              </a:lnRef>
              <a:fillRef idx="0">
                <a:schemeClr val="dk1"/>
              </a:fillRef>
              <a:effectRef idx="2">
                <a:schemeClr val="dk1"/>
              </a:effectRef>
              <a:fontRef idx="minor">
                <a:schemeClr val="tx1"/>
              </a:fontRef>
            </p:style>
          </p:cxnSp>
          <p:cxnSp>
            <p:nvCxnSpPr>
              <p:cNvPr id="34" name="Straight Arrow Connector 33"/>
              <p:cNvCxnSpPr>
                <a:stCxn id="29" idx="3"/>
                <a:endCxn id="28" idx="1"/>
              </p:cNvCxnSpPr>
              <p:nvPr/>
            </p:nvCxnSpPr>
            <p:spPr>
              <a:xfrm>
                <a:off x="7696204" y="952500"/>
                <a:ext cx="546470" cy="584574"/>
              </a:xfrm>
              <a:prstGeom prst="straightConnector1">
                <a:avLst/>
              </a:prstGeom>
              <a:ln>
                <a:headEnd type="arrow" w="med" len="med"/>
                <a:tailEnd type="none" w="med" len="med"/>
              </a:ln>
            </p:spPr>
            <p:style>
              <a:lnRef idx="3">
                <a:schemeClr val="dk1"/>
              </a:lnRef>
              <a:fillRef idx="0">
                <a:schemeClr val="dk1"/>
              </a:fillRef>
              <a:effectRef idx="2">
                <a:schemeClr val="dk1"/>
              </a:effectRef>
              <a:fontRef idx="minor">
                <a:schemeClr val="tx1"/>
              </a:fontRef>
            </p:style>
          </p:cxnSp>
        </p:grpSp>
        <p:cxnSp>
          <p:nvCxnSpPr>
            <p:cNvPr id="22" name="Straight Arrow Connector 21"/>
            <p:cNvCxnSpPr>
              <a:stCxn id="27" idx="4"/>
              <a:endCxn id="30" idx="1"/>
            </p:cNvCxnSpPr>
            <p:nvPr/>
          </p:nvCxnSpPr>
          <p:spPr>
            <a:xfrm rot="16200000" flipH="1">
              <a:off x="1428750" y="4133850"/>
              <a:ext cx="571500" cy="68580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8" idx="4"/>
              <a:endCxn id="30" idx="3"/>
            </p:cNvCxnSpPr>
            <p:nvPr/>
          </p:nvCxnSpPr>
          <p:spPr>
            <a:xfrm rot="5400000">
              <a:off x="2724150" y="4133850"/>
              <a:ext cx="571500" cy="685800"/>
            </a:xfrm>
            <a:prstGeom prst="straightConnector1">
              <a:avLst/>
            </a:prstGeom>
            <a:ln>
              <a:headEnd type="arrow" w="med" len="med"/>
              <a:tailEnd type="none" w="med" len="med"/>
            </a:ln>
          </p:spPr>
          <p:style>
            <a:lnRef idx="3">
              <a:schemeClr val="dk1"/>
            </a:lnRef>
            <a:fillRef idx="0">
              <a:schemeClr val="dk1"/>
            </a:fillRef>
            <a:effectRef idx="2">
              <a:schemeClr val="dk1"/>
            </a:effectRef>
            <a:fontRef idx="minor">
              <a:schemeClr val="tx1"/>
            </a:fontRef>
          </p:style>
        </p:cxnSp>
      </p:grpSp>
      <p:sp>
        <p:nvSpPr>
          <p:cNvPr id="35" name="Rectangle 34"/>
          <p:cNvSpPr/>
          <p:nvPr/>
        </p:nvSpPr>
        <p:spPr>
          <a:xfrm>
            <a:off x="4875212" y="4648200"/>
            <a:ext cx="2743199" cy="1569660"/>
          </a:xfrm>
          <a:prstGeom prst="rect">
            <a:avLst/>
          </a:prstGeom>
        </p:spPr>
        <p:txBody>
          <a:bodyPr wrap="square">
            <a:spAutoFit/>
          </a:bodyPr>
          <a:lstStyle/>
          <a:p>
            <a:r>
              <a:rPr lang="en-US" sz="2400" dirty="0">
                <a:solidFill>
                  <a:srgbClr val="C00000"/>
                </a:solidFill>
                <a:cs typeface="Times New Roman" pitchFamily="18" charset="0"/>
                <a:sym typeface="Wingdings" pitchFamily="2" charset="2"/>
              </a:rPr>
              <a:t>Though R2 is free but if allocated to P2, forms a cycle in graph.</a:t>
            </a:r>
            <a:endParaRPr lang="en-US" sz="2400" dirty="0">
              <a:solidFill>
                <a:srgbClr val="C00000"/>
              </a:solidFill>
            </a:endParaRPr>
          </a:p>
        </p:txBody>
      </p:sp>
      <p:sp>
        <p:nvSpPr>
          <p:cNvPr id="36" name="Content Placeholder 35"/>
          <p:cNvSpPr>
            <a:spLocks noGrp="1"/>
          </p:cNvSpPr>
          <p:nvPr>
            <p:ph idx="1"/>
          </p:nvPr>
        </p:nvSpPr>
        <p:spPr>
          <a:xfrm>
            <a:off x="379412" y="1676400"/>
            <a:ext cx="11277600" cy="2362200"/>
          </a:xfrm>
        </p:spPr>
        <p:txBody>
          <a:bodyPr/>
          <a:lstStyle/>
          <a:p>
            <a:pPr algn="just"/>
            <a:r>
              <a:rPr lang="en-US" sz="2600" dirty="0">
                <a:solidFill>
                  <a:schemeClr val="accent3">
                    <a:lumMod val="75000"/>
                  </a:schemeClr>
                </a:solidFill>
                <a:cs typeface="Times New Roman" pitchFamily="18" charset="0"/>
                <a:sym typeface="Wingdings" pitchFamily="2" charset="2"/>
              </a:rPr>
              <a:t>Request can be granted only if converting request edge Pi  </a:t>
            </a:r>
            <a:r>
              <a:rPr lang="en-US" sz="2600" dirty="0" err="1">
                <a:solidFill>
                  <a:schemeClr val="accent3">
                    <a:lumMod val="75000"/>
                  </a:schemeClr>
                </a:solidFill>
                <a:cs typeface="Times New Roman" pitchFamily="18" charset="0"/>
                <a:sym typeface="Wingdings" pitchFamily="2" charset="2"/>
              </a:rPr>
              <a:t>Rj</a:t>
            </a:r>
            <a:r>
              <a:rPr lang="en-US" sz="2600" dirty="0">
                <a:solidFill>
                  <a:schemeClr val="accent3">
                    <a:lumMod val="75000"/>
                  </a:schemeClr>
                </a:solidFill>
                <a:cs typeface="Times New Roman" pitchFamily="18" charset="0"/>
                <a:sym typeface="Wingdings" pitchFamily="2" charset="2"/>
              </a:rPr>
              <a:t> to an assignment edge </a:t>
            </a:r>
            <a:r>
              <a:rPr lang="en-US" sz="2600" dirty="0" err="1">
                <a:solidFill>
                  <a:schemeClr val="accent3">
                    <a:lumMod val="75000"/>
                  </a:schemeClr>
                </a:solidFill>
                <a:cs typeface="Times New Roman" pitchFamily="18" charset="0"/>
                <a:sym typeface="Wingdings" pitchFamily="2" charset="2"/>
              </a:rPr>
              <a:t>Rj</a:t>
            </a:r>
            <a:r>
              <a:rPr lang="en-US" sz="2600" dirty="0">
                <a:solidFill>
                  <a:schemeClr val="accent3">
                    <a:lumMod val="75000"/>
                  </a:schemeClr>
                </a:solidFill>
                <a:cs typeface="Times New Roman" pitchFamily="18" charset="0"/>
                <a:sym typeface="Wingdings" pitchFamily="2" charset="2"/>
              </a:rPr>
              <a:t>  Pi does not result into formation of cycle.</a:t>
            </a:r>
          </a:p>
          <a:p>
            <a:pPr marL="228600" indent="-228600" algn="just">
              <a:spcBef>
                <a:spcPct val="30000"/>
              </a:spcBef>
              <a:defRPr/>
            </a:pPr>
            <a:r>
              <a:rPr lang="en-GB" sz="2600" dirty="0">
                <a:solidFill>
                  <a:schemeClr val="accent3">
                    <a:lumMod val="75000"/>
                  </a:schemeClr>
                </a:solidFill>
                <a:cs typeface="Times New Roman" pitchFamily="18" charset="0"/>
                <a:sym typeface="Wingdings" pitchFamily="2" charset="2"/>
              </a:rPr>
              <a:t>If no cycle exist , then allocation of the resource will leave the system in a safe state.</a:t>
            </a:r>
          </a:p>
          <a:p>
            <a:pPr marL="228600" indent="-228600" algn="just">
              <a:spcBef>
                <a:spcPct val="30000"/>
              </a:spcBef>
              <a:defRPr/>
            </a:pPr>
            <a:r>
              <a:rPr lang="en-GB" sz="2600" dirty="0">
                <a:solidFill>
                  <a:schemeClr val="accent3">
                    <a:lumMod val="75000"/>
                  </a:schemeClr>
                </a:solidFill>
                <a:cs typeface="Times New Roman" pitchFamily="18" charset="0"/>
                <a:sym typeface="Wingdings" pitchFamily="2" charset="2"/>
              </a:rPr>
              <a:t> </a:t>
            </a:r>
            <a:r>
              <a:rPr lang="en-GB" sz="2600" dirty="0">
                <a:solidFill>
                  <a:srgbClr val="C00000"/>
                </a:solidFill>
                <a:cs typeface="Times New Roman" pitchFamily="18" charset="0"/>
                <a:sym typeface="Wingdings" pitchFamily="2" charset="2"/>
              </a:rPr>
              <a:t>If cycle found, then allocation will put the system in unsafe state.</a:t>
            </a:r>
            <a:endParaRPr lang="en-US" sz="2600" dirty="0">
              <a:solidFill>
                <a:srgbClr val="C00000"/>
              </a:solidFill>
              <a:cs typeface="Times New Roman" pitchFamily="18" charset="0"/>
              <a:sym typeface="Wingdings" pitchFamily="2" charset="2"/>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412" y="1752601"/>
            <a:ext cx="11353800" cy="4800599"/>
          </a:xfrm>
        </p:spPr>
        <p:txBody>
          <a:bodyPr>
            <a:normAutofit/>
          </a:bodyPr>
          <a:lstStyle/>
          <a:p>
            <a:pPr marL="228600" indent="-228600" algn="just">
              <a:lnSpc>
                <a:spcPct val="100000"/>
              </a:lnSpc>
              <a:spcBef>
                <a:spcPts val="600"/>
              </a:spcBef>
              <a:spcAft>
                <a:spcPts val="1200"/>
              </a:spcAft>
              <a:defRPr/>
            </a:pPr>
            <a:r>
              <a:rPr lang="en-US" sz="2600" dirty="0">
                <a:solidFill>
                  <a:srgbClr val="C00000"/>
                </a:solidFill>
                <a:cs typeface="Times New Roman" pitchFamily="18" charset="0"/>
                <a:sym typeface="Wingdings" pitchFamily="2" charset="2"/>
              </a:rPr>
              <a:t>When a new process enters a system, it must declare the maximum no. of instances of each resource type it may need.</a:t>
            </a:r>
          </a:p>
          <a:p>
            <a:pPr marL="228600" indent="-228600" algn="just">
              <a:lnSpc>
                <a:spcPct val="100000"/>
              </a:lnSpc>
              <a:spcBef>
                <a:spcPts val="600"/>
              </a:spcBef>
              <a:spcAft>
                <a:spcPts val="1200"/>
              </a:spcAft>
              <a:defRPr/>
            </a:pPr>
            <a:r>
              <a:rPr lang="en-US" sz="2600" dirty="0">
                <a:solidFill>
                  <a:schemeClr val="accent3">
                    <a:lumMod val="75000"/>
                  </a:schemeClr>
                </a:solidFill>
                <a:cs typeface="Times New Roman" pitchFamily="18" charset="0"/>
                <a:sym typeface="Wingdings" pitchFamily="2" charset="2"/>
              </a:rPr>
              <a:t>This </a:t>
            </a:r>
            <a:r>
              <a:rPr lang="en-US" sz="2600" dirty="0">
                <a:solidFill>
                  <a:srgbClr val="C00000"/>
                </a:solidFill>
                <a:cs typeface="Times New Roman" pitchFamily="18" charset="0"/>
                <a:sym typeface="Wingdings" pitchFamily="2" charset="2"/>
              </a:rPr>
              <a:t>maximum need &lt; total no. of resources </a:t>
            </a:r>
            <a:r>
              <a:rPr lang="en-US" sz="2600" dirty="0">
                <a:solidFill>
                  <a:schemeClr val="accent3">
                    <a:lumMod val="75000"/>
                  </a:schemeClr>
                </a:solidFill>
                <a:cs typeface="Times New Roman" pitchFamily="18" charset="0"/>
                <a:sym typeface="Wingdings" pitchFamily="2" charset="2"/>
              </a:rPr>
              <a:t>in the system.</a:t>
            </a:r>
          </a:p>
          <a:p>
            <a:pPr marL="228600" indent="-228600" algn="just">
              <a:lnSpc>
                <a:spcPct val="100000"/>
              </a:lnSpc>
              <a:spcBef>
                <a:spcPts val="600"/>
              </a:spcBef>
              <a:spcAft>
                <a:spcPts val="1200"/>
              </a:spcAft>
              <a:defRPr/>
            </a:pPr>
            <a:r>
              <a:rPr lang="en-US" sz="2600" dirty="0">
                <a:solidFill>
                  <a:schemeClr val="accent3">
                    <a:lumMod val="75000"/>
                  </a:schemeClr>
                </a:solidFill>
                <a:cs typeface="Times New Roman" pitchFamily="18" charset="0"/>
                <a:sym typeface="Wingdings" pitchFamily="2" charset="2"/>
              </a:rPr>
              <a:t>When a process requests a resource , the system must determine whether the allocation of these resources will leave the system in a safe state, If it will ,the resources are allocated ; otherwise, it may have to wait.  </a:t>
            </a:r>
          </a:p>
          <a:p>
            <a:pPr marL="228600" indent="-228600" algn="just">
              <a:lnSpc>
                <a:spcPct val="100000"/>
              </a:lnSpc>
              <a:spcBef>
                <a:spcPts val="600"/>
              </a:spcBef>
              <a:spcAft>
                <a:spcPts val="1200"/>
              </a:spcAft>
              <a:defRPr/>
            </a:pPr>
            <a:r>
              <a:rPr lang="en-US" sz="2600" dirty="0">
                <a:solidFill>
                  <a:schemeClr val="accent3">
                    <a:lumMod val="75000"/>
                  </a:schemeClr>
                </a:solidFill>
                <a:cs typeface="Times New Roman" pitchFamily="18" charset="0"/>
                <a:sym typeface="Wingdings" pitchFamily="2" charset="2"/>
              </a:rPr>
              <a:t>When a process gets all its resources it must return them in a finite amount of time.</a:t>
            </a:r>
          </a:p>
          <a:p>
            <a:pPr algn="just">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837982" y="365127"/>
            <a:ext cx="10512862" cy="777874"/>
          </a:xfrm>
        </p:spPr>
        <p:txBody>
          <a:bodyPr>
            <a:normAutofit/>
          </a:bodyPr>
          <a:lstStyle/>
          <a:p>
            <a:pPr algn="ctr"/>
            <a:r>
              <a:rPr lang="en-US" sz="3600" dirty="0">
                <a:solidFill>
                  <a:srgbClr val="3399FF"/>
                </a:solidFill>
              </a:rPr>
              <a:t>Banker’s Algorithm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3212" y="1600200"/>
            <a:ext cx="11430000" cy="4419600"/>
          </a:xfrm>
        </p:spPr>
        <p:txBody>
          <a:bodyPr>
            <a:noAutofit/>
          </a:bodyPr>
          <a:lstStyle/>
          <a:p>
            <a:pPr algn="just"/>
            <a:r>
              <a:rPr lang="en-US" sz="2600" dirty="0">
                <a:solidFill>
                  <a:schemeClr val="accent3">
                    <a:lumMod val="75000"/>
                  </a:schemeClr>
                </a:solidFill>
                <a:cs typeface="Times New Roman" pitchFamily="18" charset="0"/>
              </a:rPr>
              <a:t>n = number of processes</a:t>
            </a:r>
          </a:p>
          <a:p>
            <a:pPr algn="just"/>
            <a:r>
              <a:rPr lang="en-US" sz="2600" dirty="0">
                <a:solidFill>
                  <a:schemeClr val="accent3">
                    <a:lumMod val="75000"/>
                  </a:schemeClr>
                </a:solidFill>
                <a:cs typeface="Times New Roman" pitchFamily="18" charset="0"/>
              </a:rPr>
              <a:t>m = number of resources types. </a:t>
            </a:r>
          </a:p>
          <a:p>
            <a:pPr algn="just"/>
            <a:r>
              <a:rPr lang="en-US" sz="2600" dirty="0">
                <a:solidFill>
                  <a:schemeClr val="accent3">
                    <a:lumMod val="75000"/>
                  </a:schemeClr>
                </a:solidFill>
                <a:cs typeface="Times New Roman" pitchFamily="18" charset="0"/>
              </a:rPr>
              <a:t>Define 4 matrices – </a:t>
            </a:r>
            <a:r>
              <a:rPr lang="en-US" sz="2600" dirty="0">
                <a:solidFill>
                  <a:srgbClr val="C00000"/>
                </a:solidFill>
                <a:cs typeface="Times New Roman" pitchFamily="18" charset="0"/>
              </a:rPr>
              <a:t>Available, Max, Allocation, Need</a:t>
            </a:r>
          </a:p>
          <a:p>
            <a:pPr algn="just"/>
            <a:r>
              <a:rPr lang="en-US" sz="2600" dirty="0">
                <a:solidFill>
                  <a:srgbClr val="C00000"/>
                </a:solidFill>
                <a:cs typeface="Times New Roman" pitchFamily="18" charset="0"/>
              </a:rPr>
              <a:t>Available</a:t>
            </a:r>
          </a:p>
          <a:p>
            <a:pPr lvl="1" algn="just"/>
            <a:r>
              <a:rPr lang="en-US" sz="2600" dirty="0">
                <a:solidFill>
                  <a:schemeClr val="accent3">
                    <a:lumMod val="75000"/>
                  </a:schemeClr>
                </a:solidFill>
                <a:cs typeface="Times New Roman" pitchFamily="18" charset="0"/>
              </a:rPr>
              <a:t>Vector of length m indicates </a:t>
            </a:r>
            <a:r>
              <a:rPr lang="en-US" sz="2600" dirty="0">
                <a:solidFill>
                  <a:srgbClr val="C00000"/>
                </a:solidFill>
                <a:cs typeface="Times New Roman" pitchFamily="18" charset="0"/>
              </a:rPr>
              <a:t>number of available resources of each type.</a:t>
            </a:r>
          </a:p>
          <a:p>
            <a:pPr lvl="1" algn="just"/>
            <a:r>
              <a:rPr lang="en-US" sz="2600" dirty="0">
                <a:solidFill>
                  <a:schemeClr val="accent3">
                    <a:lumMod val="75000"/>
                  </a:schemeClr>
                </a:solidFill>
                <a:cs typeface="Times New Roman" pitchFamily="18" charset="0"/>
              </a:rPr>
              <a:t>If available [j] = k, there are k instances of resource type Rj available.</a:t>
            </a:r>
          </a:p>
          <a:p>
            <a:pPr algn="just"/>
            <a:r>
              <a:rPr lang="en-US" sz="2600" dirty="0">
                <a:solidFill>
                  <a:srgbClr val="C00000"/>
                </a:solidFill>
                <a:cs typeface="Times New Roman" pitchFamily="18" charset="0"/>
              </a:rPr>
              <a:t>Max</a:t>
            </a:r>
          </a:p>
          <a:p>
            <a:pPr lvl="1" algn="just"/>
            <a:r>
              <a:rPr lang="en-US" sz="2600" dirty="0">
                <a:solidFill>
                  <a:schemeClr val="accent3">
                    <a:lumMod val="75000"/>
                  </a:schemeClr>
                </a:solidFill>
                <a:cs typeface="Times New Roman" pitchFamily="18" charset="0"/>
              </a:rPr>
              <a:t>n x m matrix </a:t>
            </a:r>
            <a:r>
              <a:rPr lang="en-US" sz="2600" dirty="0">
                <a:solidFill>
                  <a:srgbClr val="C00000"/>
                </a:solidFill>
                <a:cs typeface="Times New Roman" pitchFamily="18" charset="0"/>
              </a:rPr>
              <a:t>defines max. demand of each process.</a:t>
            </a:r>
          </a:p>
          <a:p>
            <a:pPr lvl="1" algn="just"/>
            <a:r>
              <a:rPr lang="en-US" sz="2600" dirty="0">
                <a:solidFill>
                  <a:schemeClr val="accent3">
                    <a:lumMod val="75000"/>
                  </a:schemeClr>
                </a:solidFill>
                <a:cs typeface="Times New Roman" pitchFamily="18" charset="0"/>
              </a:rPr>
              <a:t>If Max [</a:t>
            </a:r>
            <a:r>
              <a:rPr lang="en-US" sz="2600" dirty="0" err="1">
                <a:solidFill>
                  <a:schemeClr val="accent3">
                    <a:lumMod val="75000"/>
                  </a:schemeClr>
                </a:solidFill>
                <a:cs typeface="Times New Roman" pitchFamily="18" charset="0"/>
              </a:rPr>
              <a:t>i,j</a:t>
            </a:r>
            <a:r>
              <a:rPr lang="en-US" sz="2600" dirty="0">
                <a:solidFill>
                  <a:schemeClr val="accent3">
                    <a:lumMod val="75000"/>
                  </a:schemeClr>
                </a:solidFill>
                <a:cs typeface="Times New Roman" pitchFamily="18" charset="0"/>
              </a:rPr>
              <a:t>] = k, then process Pi may request at most k instances of resource type Rj.</a:t>
            </a:r>
          </a:p>
          <a:p>
            <a:endParaRPr lang="en-US" sz="2400" dirty="0">
              <a:solidFill>
                <a:schemeClr val="accent3">
                  <a:lumMod val="75000"/>
                </a:schemeClr>
              </a:solidFill>
              <a:cs typeface="Times New Roman" pitchFamily="18" charset="0"/>
            </a:endParaRPr>
          </a:p>
        </p:txBody>
      </p:sp>
      <p:sp>
        <p:nvSpPr>
          <p:cNvPr id="4" name="Title 2"/>
          <p:cNvSpPr>
            <a:spLocks noGrp="1"/>
          </p:cNvSpPr>
          <p:nvPr>
            <p:ph type="title"/>
          </p:nvPr>
        </p:nvSpPr>
        <p:spPr>
          <a:xfrm>
            <a:off x="1522412" y="228600"/>
            <a:ext cx="9601200" cy="1143000"/>
          </a:xfrm>
        </p:spPr>
        <p:txBody>
          <a:bodyPr>
            <a:normAutofit/>
          </a:bodyPr>
          <a:lstStyle/>
          <a:p>
            <a:pPr algn="ctr"/>
            <a:r>
              <a:rPr lang="en-US" sz="3600" dirty="0">
                <a:solidFill>
                  <a:srgbClr val="3399FF"/>
                </a:solidFill>
              </a:rPr>
              <a:t>Banker’s Algorithm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412" y="1828800"/>
            <a:ext cx="11353800" cy="4191000"/>
          </a:xfrm>
        </p:spPr>
        <p:txBody>
          <a:bodyPr>
            <a:noAutofit/>
          </a:bodyPr>
          <a:lstStyle/>
          <a:p>
            <a:pPr algn="just"/>
            <a:r>
              <a:rPr lang="en-US" sz="2600" dirty="0">
                <a:solidFill>
                  <a:srgbClr val="C00000"/>
                </a:solidFill>
                <a:cs typeface="Times New Roman" pitchFamily="18" charset="0"/>
              </a:rPr>
              <a:t>Allocation</a:t>
            </a:r>
          </a:p>
          <a:p>
            <a:pPr lvl="1" algn="just"/>
            <a:r>
              <a:rPr lang="en-US" sz="2600" dirty="0">
                <a:solidFill>
                  <a:schemeClr val="accent3">
                    <a:lumMod val="75000"/>
                  </a:schemeClr>
                </a:solidFill>
                <a:cs typeface="Times New Roman" pitchFamily="18" charset="0"/>
              </a:rPr>
              <a:t>n x m matrix defines </a:t>
            </a:r>
            <a:r>
              <a:rPr lang="en-US" sz="2600" dirty="0">
                <a:solidFill>
                  <a:srgbClr val="C00000"/>
                </a:solidFill>
                <a:cs typeface="Times New Roman" pitchFamily="18" charset="0"/>
              </a:rPr>
              <a:t>no. of resource of each type currently allocated </a:t>
            </a:r>
            <a:r>
              <a:rPr lang="en-US" sz="2600" dirty="0">
                <a:solidFill>
                  <a:schemeClr val="accent3">
                    <a:lumMod val="75000"/>
                  </a:schemeClr>
                </a:solidFill>
                <a:cs typeface="Times New Roman" pitchFamily="18" charset="0"/>
              </a:rPr>
              <a:t>to process.</a:t>
            </a:r>
          </a:p>
          <a:p>
            <a:pPr lvl="1" algn="just"/>
            <a:r>
              <a:rPr lang="en-US" sz="2600" dirty="0">
                <a:solidFill>
                  <a:schemeClr val="accent3">
                    <a:lumMod val="75000"/>
                  </a:schemeClr>
                </a:solidFill>
                <a:cs typeface="Times New Roman" pitchFamily="18" charset="0"/>
              </a:rPr>
              <a:t>If Allocation[</a:t>
            </a:r>
            <a:r>
              <a:rPr lang="en-US" sz="2600" dirty="0" err="1">
                <a:solidFill>
                  <a:schemeClr val="accent3">
                    <a:lumMod val="75000"/>
                  </a:schemeClr>
                </a:solidFill>
                <a:cs typeface="Times New Roman" pitchFamily="18" charset="0"/>
              </a:rPr>
              <a:t>i,j</a:t>
            </a:r>
            <a:r>
              <a:rPr lang="en-US" sz="2600" dirty="0">
                <a:solidFill>
                  <a:schemeClr val="accent3">
                    <a:lumMod val="75000"/>
                  </a:schemeClr>
                </a:solidFill>
                <a:cs typeface="Times New Roman" pitchFamily="18" charset="0"/>
              </a:rPr>
              <a:t>] = k then Pi is currently allocated k instances of Rj.</a:t>
            </a:r>
          </a:p>
          <a:p>
            <a:pPr lvl="1" algn="just">
              <a:buNone/>
            </a:pPr>
            <a:endParaRPr lang="en-US" sz="2600" dirty="0">
              <a:solidFill>
                <a:schemeClr val="accent3">
                  <a:lumMod val="75000"/>
                </a:schemeClr>
              </a:solidFill>
              <a:cs typeface="Times New Roman" pitchFamily="18" charset="0"/>
            </a:endParaRPr>
          </a:p>
          <a:p>
            <a:pPr algn="just"/>
            <a:r>
              <a:rPr lang="en-US" sz="2600" dirty="0">
                <a:solidFill>
                  <a:srgbClr val="C00000"/>
                </a:solidFill>
                <a:cs typeface="Times New Roman" pitchFamily="18" charset="0"/>
              </a:rPr>
              <a:t>Need</a:t>
            </a:r>
          </a:p>
          <a:p>
            <a:pPr lvl="1" algn="just"/>
            <a:r>
              <a:rPr lang="en-US" sz="2600" dirty="0">
                <a:solidFill>
                  <a:schemeClr val="accent3">
                    <a:lumMod val="75000"/>
                  </a:schemeClr>
                </a:solidFill>
                <a:cs typeface="Times New Roman" pitchFamily="18" charset="0"/>
              </a:rPr>
              <a:t> n x m matrix indicates </a:t>
            </a:r>
            <a:r>
              <a:rPr lang="en-US" sz="2600" dirty="0">
                <a:solidFill>
                  <a:srgbClr val="C00000"/>
                </a:solidFill>
                <a:cs typeface="Times New Roman" pitchFamily="18" charset="0"/>
              </a:rPr>
              <a:t>remaining resource need of each process</a:t>
            </a:r>
          </a:p>
          <a:p>
            <a:pPr lvl="1" algn="just"/>
            <a:r>
              <a:rPr lang="en-US" sz="2600" dirty="0">
                <a:solidFill>
                  <a:schemeClr val="accent3">
                    <a:lumMod val="75000"/>
                  </a:schemeClr>
                </a:solidFill>
                <a:cs typeface="Times New Roman" pitchFamily="18" charset="0"/>
              </a:rPr>
              <a:t>If Need[</a:t>
            </a:r>
            <a:r>
              <a:rPr lang="en-US" sz="2600" dirty="0" err="1">
                <a:solidFill>
                  <a:schemeClr val="accent3">
                    <a:lumMod val="75000"/>
                  </a:schemeClr>
                </a:solidFill>
                <a:cs typeface="Times New Roman" pitchFamily="18" charset="0"/>
              </a:rPr>
              <a:t>i,j</a:t>
            </a:r>
            <a:r>
              <a:rPr lang="en-US" sz="2600" dirty="0">
                <a:solidFill>
                  <a:schemeClr val="accent3">
                    <a:lumMod val="75000"/>
                  </a:schemeClr>
                </a:solidFill>
                <a:cs typeface="Times New Roman" pitchFamily="18" charset="0"/>
              </a:rPr>
              <a:t>] = k, then Pi may need k more instances of Rj to complete its task.</a:t>
            </a:r>
          </a:p>
          <a:p>
            <a:pPr lvl="1" algn="just"/>
            <a:r>
              <a:rPr lang="en-US" sz="2600" dirty="0">
                <a:solidFill>
                  <a:srgbClr val="C00000"/>
                </a:solidFill>
                <a:cs typeface="Times New Roman" pitchFamily="18" charset="0"/>
              </a:rPr>
              <a:t>Need [</a:t>
            </a:r>
            <a:r>
              <a:rPr lang="en-US" sz="2600" dirty="0" err="1">
                <a:solidFill>
                  <a:srgbClr val="C00000"/>
                </a:solidFill>
                <a:cs typeface="Times New Roman" pitchFamily="18" charset="0"/>
              </a:rPr>
              <a:t>i</a:t>
            </a:r>
            <a:r>
              <a:rPr lang="en-US" sz="2600" dirty="0">
                <a:solidFill>
                  <a:srgbClr val="C00000"/>
                </a:solidFill>
                <a:cs typeface="Times New Roman" pitchFamily="18" charset="0"/>
              </a:rPr>
              <a:t>, j] = Max[</a:t>
            </a:r>
            <a:r>
              <a:rPr lang="en-US" sz="2600" dirty="0" err="1">
                <a:solidFill>
                  <a:srgbClr val="C00000"/>
                </a:solidFill>
                <a:cs typeface="Times New Roman" pitchFamily="18" charset="0"/>
              </a:rPr>
              <a:t>i</a:t>
            </a:r>
            <a:r>
              <a:rPr lang="en-US" sz="2600" dirty="0">
                <a:solidFill>
                  <a:srgbClr val="C00000"/>
                </a:solidFill>
                <a:cs typeface="Times New Roman" pitchFamily="18" charset="0"/>
              </a:rPr>
              <a:t>, j] – Allocation [</a:t>
            </a:r>
            <a:r>
              <a:rPr lang="en-US" sz="2600" dirty="0" err="1">
                <a:solidFill>
                  <a:srgbClr val="C00000"/>
                </a:solidFill>
                <a:cs typeface="Times New Roman" pitchFamily="18" charset="0"/>
              </a:rPr>
              <a:t>i</a:t>
            </a:r>
            <a:r>
              <a:rPr lang="en-US" sz="2600" dirty="0">
                <a:solidFill>
                  <a:srgbClr val="C00000"/>
                </a:solidFill>
                <a:cs typeface="Times New Roman" pitchFamily="18" charset="0"/>
              </a:rPr>
              <a:t>, j]</a:t>
            </a:r>
          </a:p>
          <a:p>
            <a:endParaRPr lang="en-US" sz="2600" dirty="0">
              <a:solidFill>
                <a:schemeClr val="accent3">
                  <a:lumMod val="75000"/>
                </a:schemeClr>
              </a:solidFill>
              <a:cs typeface="Times New Roman" pitchFamily="18" charset="0"/>
            </a:endParaRPr>
          </a:p>
        </p:txBody>
      </p:sp>
      <p:sp>
        <p:nvSpPr>
          <p:cNvPr id="3" name="Title 2"/>
          <p:cNvSpPr>
            <a:spLocks noGrp="1"/>
          </p:cNvSpPr>
          <p:nvPr>
            <p:ph type="title"/>
          </p:nvPr>
        </p:nvSpPr>
        <p:spPr/>
        <p:txBody>
          <a:bodyPr>
            <a:normAutofit/>
          </a:bodyPr>
          <a:lstStyle/>
          <a:p>
            <a:pPr algn="ctr"/>
            <a:r>
              <a:rPr lang="en-US" sz="3600" dirty="0">
                <a:solidFill>
                  <a:srgbClr val="3399FF"/>
                </a:solidFill>
              </a:rPr>
              <a:t>Banker’s Algorithm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 calcmode="lin" valueType="num">
                                      <p:cBhvr additive="base">
                                        <p:cTn id="2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472414E-17DF-431F-8960-CD7CF57F4E8E}"/>
              </a:ext>
            </a:extLst>
          </p:cNvPr>
          <p:cNvSpPr>
            <a:spLocks noGrp="1"/>
          </p:cNvSpPr>
          <p:nvPr>
            <p:ph type="title"/>
          </p:nvPr>
        </p:nvSpPr>
        <p:spPr>
          <a:xfrm>
            <a:off x="150812" y="136525"/>
            <a:ext cx="10744200" cy="1143000"/>
          </a:xfrm>
        </p:spPr>
        <p:txBody>
          <a:bodyPr/>
          <a:lstStyle/>
          <a:p>
            <a:r>
              <a:rPr lang="en-US" altLang="en-US" dirty="0"/>
              <a:t>The Critical-Section Problem</a:t>
            </a:r>
          </a:p>
        </p:txBody>
      </p:sp>
      <p:sp>
        <p:nvSpPr>
          <p:cNvPr id="14339" name="Content Placeholder 2">
            <a:extLst>
              <a:ext uri="{FF2B5EF4-FFF2-40B4-BE49-F238E27FC236}">
                <a16:creationId xmlns:a16="http://schemas.microsoft.com/office/drawing/2014/main" id="{D23025AB-0E32-443E-9BF6-DCA4270063D2}"/>
              </a:ext>
            </a:extLst>
          </p:cNvPr>
          <p:cNvSpPr>
            <a:spLocks noGrp="1"/>
          </p:cNvSpPr>
          <p:nvPr>
            <p:ph idx="1"/>
          </p:nvPr>
        </p:nvSpPr>
        <p:spPr>
          <a:xfrm>
            <a:off x="150812" y="1753393"/>
            <a:ext cx="11887200" cy="4525963"/>
          </a:xfrm>
        </p:spPr>
        <p:txBody>
          <a:bodyPr>
            <a:normAutofit/>
          </a:bodyPr>
          <a:lstStyle/>
          <a:p>
            <a:pPr algn="just"/>
            <a:r>
              <a:rPr lang="en-US" altLang="en-US" sz="2800" i="1" dirty="0"/>
              <a:t>n</a:t>
            </a:r>
            <a:r>
              <a:rPr lang="en-US" altLang="en-US" sz="2800" dirty="0"/>
              <a:t> processes all competing to use some shared data</a:t>
            </a:r>
          </a:p>
          <a:p>
            <a:pPr algn="just"/>
            <a:r>
              <a:rPr lang="en-US" altLang="en-US" sz="2800" dirty="0"/>
              <a:t>Each process has a code segment, called </a:t>
            </a:r>
            <a:r>
              <a:rPr lang="en-US" altLang="en-US" sz="2800" i="1" dirty="0"/>
              <a:t>critical section</a:t>
            </a:r>
            <a:r>
              <a:rPr lang="en-US" altLang="en-US" sz="2800" dirty="0"/>
              <a:t>, in which the shared data is accessed.</a:t>
            </a:r>
          </a:p>
          <a:p>
            <a:pPr algn="just"/>
            <a:r>
              <a:rPr lang="en-US" altLang="en-US" sz="2800" dirty="0"/>
              <a:t>Problem – ensure that when one process is executing in its critical section, no other process is allowed to execute in its critical section.</a:t>
            </a:r>
          </a:p>
          <a:p>
            <a:pPr algn="just"/>
            <a:endParaRPr lang="en-US" altLang="en-US" sz="2800" dirty="0"/>
          </a:p>
        </p:txBody>
      </p:sp>
      <p:sp>
        <p:nvSpPr>
          <p:cNvPr id="4" name="Date Placeholder 3">
            <a:extLst>
              <a:ext uri="{FF2B5EF4-FFF2-40B4-BE49-F238E27FC236}">
                <a16:creationId xmlns:a16="http://schemas.microsoft.com/office/drawing/2014/main" id="{6B1EAB8E-6A11-4624-AA01-78C4B4DFE7D0}"/>
              </a:ext>
            </a:extLst>
          </p:cNvPr>
          <p:cNvSpPr>
            <a:spLocks noGrp="1"/>
          </p:cNvSpPr>
          <p:nvPr>
            <p:ph type="dt" sz="quarter" idx="10"/>
          </p:nvPr>
        </p:nvSpPr>
        <p:spPr>
          <a:xfrm>
            <a:off x="457200" y="6356350"/>
            <a:ext cx="2133600" cy="365125"/>
          </a:xfrm>
          <a:prstGeom prst="rect">
            <a:avLst/>
          </a:prstGeom>
        </p:spPr>
        <p:txBody>
          <a:bodyPr vert="horz" lIns="91440" tIns="45720" rIns="91440" bIns="45720" rtlCol="0" anchor="ctr"/>
          <a:lstStyle>
            <a:defPPr>
              <a:defRPr lang="en-US"/>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5BF801AF-76BA-49BF-915B-595C31995967}" type="datetimeFigureOut">
              <a:rPr lang="en-US" smtClean="0"/>
              <a:pPr>
                <a:defRPr/>
              </a:pPr>
              <a:t>4/17/2024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8CE5-85B7-4E7D-9434-EC64C634B430}"/>
              </a:ext>
            </a:extLst>
          </p:cNvPr>
          <p:cNvSpPr>
            <a:spLocks noGrp="1"/>
          </p:cNvSpPr>
          <p:nvPr>
            <p:ph type="title"/>
          </p:nvPr>
        </p:nvSpPr>
        <p:spPr>
          <a:xfrm>
            <a:off x="74612" y="227015"/>
            <a:ext cx="9601200" cy="1143000"/>
          </a:xfrm>
        </p:spPr>
        <p:txBody>
          <a:bodyPr rtlCol="0">
            <a:normAutofit/>
          </a:bodyPr>
          <a:lstStyle/>
          <a:p>
            <a:pPr>
              <a:defRPr/>
            </a:pPr>
            <a:r>
              <a:rPr lang="en-US" dirty="0"/>
              <a:t>Solution to Critical-Section Problem</a:t>
            </a:r>
          </a:p>
        </p:txBody>
      </p:sp>
      <p:sp>
        <p:nvSpPr>
          <p:cNvPr id="3" name="Content Placeholder 2">
            <a:extLst>
              <a:ext uri="{FF2B5EF4-FFF2-40B4-BE49-F238E27FC236}">
                <a16:creationId xmlns:a16="http://schemas.microsoft.com/office/drawing/2014/main" id="{B16FB3B6-C6E2-424B-A5E9-C32353811E5E}"/>
              </a:ext>
            </a:extLst>
          </p:cNvPr>
          <p:cNvSpPr>
            <a:spLocks noGrp="1"/>
          </p:cNvSpPr>
          <p:nvPr>
            <p:ph idx="1"/>
          </p:nvPr>
        </p:nvSpPr>
        <p:spPr>
          <a:xfrm>
            <a:off x="-1" y="1600201"/>
            <a:ext cx="12188825" cy="4525963"/>
          </a:xfrm>
        </p:spPr>
        <p:txBody>
          <a:bodyPr rtlCol="0">
            <a:normAutofit/>
          </a:bodyPr>
          <a:lstStyle/>
          <a:p>
            <a:pPr algn="just">
              <a:buNone/>
              <a:defRPr/>
            </a:pPr>
            <a:r>
              <a:rPr lang="en-US" sz="2400" dirty="0"/>
              <a:t>1.</a:t>
            </a:r>
            <a:r>
              <a:rPr lang="en-US" sz="2400" b="1" dirty="0"/>
              <a:t>Mutual Exclusion</a:t>
            </a:r>
            <a:r>
              <a:rPr lang="en-US" sz="2400" dirty="0"/>
              <a:t>.  If process </a:t>
            </a:r>
            <a:r>
              <a:rPr lang="en-US" sz="2400" i="1" dirty="0"/>
              <a:t>P</a:t>
            </a:r>
            <a:r>
              <a:rPr lang="en-US" sz="2400" i="1" baseline="-25000" dirty="0"/>
              <a:t>i</a:t>
            </a:r>
            <a:r>
              <a:rPr lang="en-US" sz="2400" dirty="0"/>
              <a:t> is executing in its critical section, then no other processes can be executing in their critical sections.</a:t>
            </a:r>
          </a:p>
          <a:p>
            <a:pPr algn="just">
              <a:buNone/>
              <a:defRPr/>
            </a:pPr>
            <a:r>
              <a:rPr lang="en-US" sz="2400" dirty="0"/>
              <a:t>2.	</a:t>
            </a:r>
            <a:r>
              <a:rPr lang="en-US" sz="2400" b="1" dirty="0"/>
              <a:t>Progress</a:t>
            </a:r>
            <a:r>
              <a:rPr lang="en-US" sz="2400" dirty="0"/>
              <a:t>.  If no process is executing in its critical section and there exist some processes that wish to enter their critical section, then the selection of the processes that will enter the critical section next cannot be postponed indefinitely.</a:t>
            </a:r>
          </a:p>
          <a:p>
            <a:pPr algn="just">
              <a:defRPr/>
            </a:pPr>
            <a:endParaRPr lang="en-US" dirty="0"/>
          </a:p>
        </p:txBody>
      </p:sp>
      <p:sp>
        <p:nvSpPr>
          <p:cNvPr id="4" name="Date Placeholder 3">
            <a:extLst>
              <a:ext uri="{FF2B5EF4-FFF2-40B4-BE49-F238E27FC236}">
                <a16:creationId xmlns:a16="http://schemas.microsoft.com/office/drawing/2014/main" id="{7C4E7AA2-10F8-437E-B03E-D91045BDE51F}"/>
              </a:ext>
            </a:extLst>
          </p:cNvPr>
          <p:cNvSpPr>
            <a:spLocks noGrp="1"/>
          </p:cNvSpPr>
          <p:nvPr>
            <p:ph type="dt" sz="quarter" idx="10"/>
          </p:nvPr>
        </p:nvSpPr>
        <p:spPr>
          <a:xfrm>
            <a:off x="457200" y="6356350"/>
            <a:ext cx="2133600" cy="365125"/>
          </a:xfrm>
          <a:prstGeom prst="rect">
            <a:avLst/>
          </a:prstGeom>
        </p:spPr>
        <p:txBody>
          <a:bodyPr vert="horz" lIns="91440" tIns="45720" rIns="91440" bIns="45720" rtlCol="0" anchor="ctr"/>
          <a:lstStyle>
            <a:defPPr>
              <a:defRPr lang="en-US"/>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5BF801AF-76BA-49BF-915B-595C31995967}" type="datetimeFigureOut">
              <a:rPr lang="en-US" smtClean="0"/>
              <a:pPr>
                <a:defRPr/>
              </a:pPr>
              <a:t>4/17/2024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5CD908EE-5958-41EE-8A0D-4AC2E950B198}"/>
              </a:ext>
            </a:extLst>
          </p:cNvPr>
          <p:cNvSpPr>
            <a:spLocks noGrp="1"/>
          </p:cNvSpPr>
          <p:nvPr>
            <p:ph idx="1"/>
          </p:nvPr>
        </p:nvSpPr>
        <p:spPr>
          <a:xfrm>
            <a:off x="23513" y="304800"/>
            <a:ext cx="12165312" cy="5791200"/>
          </a:xfrm>
        </p:spPr>
        <p:txBody>
          <a:bodyPr/>
          <a:lstStyle/>
          <a:p>
            <a:pPr algn="just">
              <a:buFont typeface="Monotype Sorts"/>
              <a:buNone/>
            </a:pPr>
            <a:r>
              <a:rPr lang="en-US" altLang="en-US" b="1" dirty="0"/>
              <a:t> </a:t>
            </a:r>
          </a:p>
          <a:p>
            <a:pPr algn="just">
              <a:buFont typeface="Monotype Sorts"/>
              <a:buNone/>
            </a:pPr>
            <a:r>
              <a:rPr lang="en-US" altLang="en-US" sz="2800" b="1" dirty="0"/>
              <a:t>Bounded Waiting</a:t>
            </a:r>
            <a:r>
              <a:rPr lang="en-US" altLang="en-US" sz="2800" dirty="0"/>
              <a:t>.  </a:t>
            </a:r>
          </a:p>
          <a:p>
            <a:pPr algn="just">
              <a:buFont typeface="Monotype Sorts"/>
              <a:buNone/>
            </a:pPr>
            <a:endParaRPr lang="en-US" altLang="en-US" sz="2800" dirty="0"/>
          </a:p>
          <a:p>
            <a:pPr algn="just">
              <a:buFont typeface="Monotype Sorts"/>
              <a:buNone/>
            </a:pPr>
            <a:r>
              <a:rPr lang="en-US" altLang="en-US" dirty="0"/>
              <a:t>    </a:t>
            </a:r>
            <a:r>
              <a:rPr lang="en-US" altLang="en-US" sz="2400" dirty="0"/>
              <a:t>A bound must exist on the number of times that other processes are allowed to enter their critical sections after a process has made a request to enter its critical section and before that request is granted.</a:t>
            </a:r>
          </a:p>
          <a:p>
            <a:pPr algn="just">
              <a:buFont typeface="Monotype Sorts"/>
              <a:buNone/>
            </a:pPr>
            <a:endParaRPr lang="en-US" altLang="en-US" sz="2400" dirty="0"/>
          </a:p>
          <a:p>
            <a:pPr lvl="1" algn="just">
              <a:buClr>
                <a:schemeClr val="tx1"/>
              </a:buClr>
              <a:buSzPct val="125000"/>
              <a:buFont typeface="Wingdings 2" panose="05020102010507070707" pitchFamily="18" charset="2"/>
              <a:buChar char=""/>
            </a:pPr>
            <a:r>
              <a:rPr lang="en-US" altLang="en-US" sz="2400" dirty="0"/>
              <a:t>Assume that each process executes at a nonzero speed </a:t>
            </a:r>
          </a:p>
          <a:p>
            <a:pPr lvl="1" algn="just">
              <a:buClr>
                <a:schemeClr val="tx1"/>
              </a:buClr>
              <a:buSzPct val="125000"/>
              <a:buFont typeface="Wingdings 2" panose="05020102010507070707" pitchFamily="18" charset="2"/>
              <a:buChar char=""/>
            </a:pPr>
            <a:endParaRPr lang="en-US" altLang="en-US" sz="2400" dirty="0"/>
          </a:p>
          <a:p>
            <a:pPr lvl="1" algn="just">
              <a:buClr>
                <a:schemeClr val="tx1"/>
              </a:buClr>
              <a:buSzPct val="125000"/>
              <a:buFont typeface="Wingdings 2" panose="05020102010507070707" pitchFamily="18" charset="2"/>
              <a:buChar char=""/>
            </a:pPr>
            <a:r>
              <a:rPr lang="en-US" altLang="en-US" sz="2400" dirty="0"/>
              <a:t>No assumption concerning relative speed of the </a:t>
            </a:r>
            <a:r>
              <a:rPr lang="en-US" altLang="en-US" sz="2400" i="1" dirty="0"/>
              <a:t>n</a:t>
            </a:r>
            <a:r>
              <a:rPr lang="en-US" altLang="en-US" sz="2400" dirty="0"/>
              <a:t> processes</a:t>
            </a:r>
            <a:r>
              <a:rPr lang="en-US" altLang="en-US" dirty="0"/>
              <a:t>.</a:t>
            </a:r>
          </a:p>
          <a:p>
            <a:pPr algn="just"/>
            <a:endParaRPr lang="en-US" altLang="en-US" dirty="0"/>
          </a:p>
        </p:txBody>
      </p:sp>
      <p:sp>
        <p:nvSpPr>
          <p:cNvPr id="4" name="Date Placeholder 3">
            <a:extLst>
              <a:ext uri="{FF2B5EF4-FFF2-40B4-BE49-F238E27FC236}">
                <a16:creationId xmlns:a16="http://schemas.microsoft.com/office/drawing/2014/main" id="{94167FAD-FF98-434F-9892-1E822A329036}"/>
              </a:ext>
            </a:extLst>
          </p:cNvPr>
          <p:cNvSpPr>
            <a:spLocks noGrp="1"/>
          </p:cNvSpPr>
          <p:nvPr>
            <p:ph type="dt" sz="quarter" idx="10"/>
          </p:nvPr>
        </p:nvSpPr>
        <p:spPr>
          <a:xfrm>
            <a:off x="457200" y="6356350"/>
            <a:ext cx="2133600" cy="365125"/>
          </a:xfrm>
          <a:prstGeom prst="rect">
            <a:avLst/>
          </a:prstGeom>
        </p:spPr>
        <p:txBody>
          <a:bodyPr vert="horz" lIns="91440" tIns="45720" rIns="91440" bIns="45720" rtlCol="0" anchor="ctr"/>
          <a:lstStyle>
            <a:defPPr>
              <a:defRPr lang="en-US"/>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5BF801AF-76BA-49BF-915B-595C31995967}" type="datetimeFigureOut">
              <a:rPr lang="en-US" smtClean="0"/>
              <a:pPr>
                <a:defRPr/>
              </a:pPr>
              <a:t>4/17/2024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DAFD23-E087-4A2F-9B2C-C8A2A32F3716}"/>
              </a:ext>
            </a:extLst>
          </p:cNvPr>
          <p:cNvSpPr>
            <a:spLocks noGrp="1"/>
          </p:cNvSpPr>
          <p:nvPr>
            <p:ph type="title"/>
          </p:nvPr>
        </p:nvSpPr>
        <p:spPr>
          <a:xfrm>
            <a:off x="0" y="189723"/>
            <a:ext cx="10666413" cy="1144556"/>
          </a:xfrm>
        </p:spPr>
        <p:txBody>
          <a:bodyPr>
            <a:normAutofit/>
          </a:bodyPr>
          <a:lstStyle/>
          <a:p>
            <a:r>
              <a:rPr lang="en-GB" sz="5400" dirty="0"/>
              <a:t>Course Objective</a:t>
            </a:r>
            <a:endParaRPr lang="en-IN" sz="5400" dirty="0"/>
          </a:p>
        </p:txBody>
      </p:sp>
      <p:sp>
        <p:nvSpPr>
          <p:cNvPr id="5" name="Content Placeholder 4">
            <a:extLst>
              <a:ext uri="{FF2B5EF4-FFF2-40B4-BE49-F238E27FC236}">
                <a16:creationId xmlns:a16="http://schemas.microsoft.com/office/drawing/2014/main" id="{9E7521A4-7620-4D90-9FDD-3DDA02FF1152}"/>
              </a:ext>
            </a:extLst>
          </p:cNvPr>
          <p:cNvSpPr>
            <a:spLocks noGrp="1"/>
          </p:cNvSpPr>
          <p:nvPr>
            <p:ph idx="1"/>
          </p:nvPr>
        </p:nvSpPr>
        <p:spPr>
          <a:xfrm>
            <a:off x="0" y="1600200"/>
            <a:ext cx="12188825" cy="4763277"/>
          </a:xfrm>
        </p:spPr>
        <p:txBody>
          <a:bodyPr>
            <a:normAutofit/>
          </a:bodyPr>
          <a:lstStyle/>
          <a:p>
            <a:r>
              <a:rPr lang="en-GB" dirty="0"/>
              <a:t>To Understand the services provided by an operating system. </a:t>
            </a:r>
          </a:p>
          <a:p>
            <a:r>
              <a:rPr lang="en-GB" dirty="0"/>
              <a:t>1. To acquire the fundamental knowledge of the operating system architecture and its components</a:t>
            </a:r>
          </a:p>
          <a:p>
            <a:r>
              <a:rPr lang="en-GB" dirty="0"/>
              <a:t>2. To know the various operations performed by the operating system.</a:t>
            </a:r>
          </a:p>
          <a:p>
            <a:r>
              <a:rPr lang="en-GB" dirty="0"/>
              <a:t>3. The Operating System will identify at which Time the CPU will perform which Operation and in which Time the Memory is used by which Programs.</a:t>
            </a:r>
          </a:p>
          <a:p>
            <a:r>
              <a:rPr lang="en-GB" dirty="0"/>
              <a:t>4. Operating System Also Known as the Resource Manager Means Operating System will Manages all the Resources those are Attached to the System means all the Resource like Memory and Processor and all the Input output Devices those are Attached to the System</a:t>
            </a:r>
          </a:p>
          <a:p>
            <a:endParaRPr lang="en-IN" dirty="0"/>
          </a:p>
        </p:txBody>
      </p:sp>
    </p:spTree>
    <p:extLst>
      <p:ext uri="{BB962C8B-B14F-4D97-AF65-F5344CB8AC3E}">
        <p14:creationId xmlns:p14="http://schemas.microsoft.com/office/powerpoint/2010/main" val="361465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9B93DD0-7B02-4775-B384-B3BA83BC180C}"/>
              </a:ext>
            </a:extLst>
          </p:cNvPr>
          <p:cNvSpPr>
            <a:spLocks noGrp="1"/>
          </p:cNvSpPr>
          <p:nvPr>
            <p:ph type="title"/>
          </p:nvPr>
        </p:nvSpPr>
        <p:spPr>
          <a:xfrm>
            <a:off x="453819" y="266700"/>
            <a:ext cx="9601200" cy="1143000"/>
          </a:xfrm>
        </p:spPr>
        <p:txBody>
          <a:bodyPr/>
          <a:lstStyle/>
          <a:p>
            <a:r>
              <a:rPr lang="en-US" altLang="en-US" dirty="0"/>
              <a:t>Semaphores</a:t>
            </a:r>
          </a:p>
        </p:txBody>
      </p:sp>
      <p:sp>
        <p:nvSpPr>
          <p:cNvPr id="3" name="Content Placeholder 2">
            <a:extLst>
              <a:ext uri="{FF2B5EF4-FFF2-40B4-BE49-F238E27FC236}">
                <a16:creationId xmlns:a16="http://schemas.microsoft.com/office/drawing/2014/main" id="{CA7EF733-9509-4047-A378-837611E75D38}"/>
              </a:ext>
            </a:extLst>
          </p:cNvPr>
          <p:cNvSpPr>
            <a:spLocks noGrp="1"/>
          </p:cNvSpPr>
          <p:nvPr>
            <p:ph idx="1"/>
          </p:nvPr>
        </p:nvSpPr>
        <p:spPr>
          <a:xfrm>
            <a:off x="379412" y="1828800"/>
            <a:ext cx="11734800" cy="4191000"/>
          </a:xfrm>
        </p:spPr>
        <p:txBody>
          <a:bodyPr rtlCol="0">
            <a:normAutofit lnSpcReduction="10000"/>
          </a:bodyPr>
          <a:lstStyle/>
          <a:p>
            <a:pPr>
              <a:tabLst>
                <a:tab pos="1597025" algn="l"/>
                <a:tab pos="2576513" algn="l"/>
              </a:tabLst>
              <a:defRPr/>
            </a:pPr>
            <a:r>
              <a:rPr lang="en-US" sz="2400" dirty="0"/>
              <a:t>Synchronization tool that does not require busy waiting.</a:t>
            </a:r>
          </a:p>
          <a:p>
            <a:pPr>
              <a:tabLst>
                <a:tab pos="1597025" algn="l"/>
                <a:tab pos="2576513" algn="l"/>
              </a:tabLst>
              <a:defRPr/>
            </a:pPr>
            <a:r>
              <a:rPr lang="en-US" sz="2400" dirty="0"/>
              <a:t>Semaphore </a:t>
            </a:r>
            <a:r>
              <a:rPr lang="en-US" sz="2400" i="1" dirty="0"/>
              <a:t>S</a:t>
            </a:r>
            <a:r>
              <a:rPr lang="en-US" sz="2400" dirty="0"/>
              <a:t> – integer variable</a:t>
            </a:r>
          </a:p>
          <a:p>
            <a:pPr>
              <a:tabLst>
                <a:tab pos="1597025" algn="l"/>
                <a:tab pos="2576513" algn="l"/>
              </a:tabLst>
              <a:defRPr/>
            </a:pPr>
            <a:r>
              <a:rPr lang="en-US" sz="2400" dirty="0"/>
              <a:t>can only be accessed via two indivisible (atomic) operations</a:t>
            </a:r>
          </a:p>
          <a:p>
            <a:pPr>
              <a:buNone/>
              <a:tabLst>
                <a:tab pos="1597025" algn="l"/>
                <a:tab pos="2576513" algn="l"/>
              </a:tabLst>
              <a:defRPr/>
            </a:pPr>
            <a:r>
              <a:rPr lang="en-US" sz="2400" dirty="0"/>
              <a:t>		</a:t>
            </a:r>
            <a:r>
              <a:rPr lang="en-US" sz="2400" i="1" dirty="0"/>
              <a:t>wait</a:t>
            </a:r>
            <a:r>
              <a:rPr lang="en-US" sz="2400" dirty="0"/>
              <a:t> (</a:t>
            </a:r>
            <a:r>
              <a:rPr lang="en-US" sz="2400" i="1" dirty="0"/>
              <a:t>S</a:t>
            </a:r>
            <a:r>
              <a:rPr lang="en-US" sz="2400" dirty="0"/>
              <a:t>):  </a:t>
            </a:r>
          </a:p>
          <a:p>
            <a:pPr>
              <a:buNone/>
              <a:tabLst>
                <a:tab pos="1597025" algn="l"/>
                <a:tab pos="2576513" algn="l"/>
              </a:tabLst>
              <a:defRPr/>
            </a:pPr>
            <a:r>
              <a:rPr lang="en-US" sz="2400" dirty="0"/>
              <a:t>			</a:t>
            </a:r>
            <a:r>
              <a:rPr lang="en-US" sz="2400" b="1" dirty="0"/>
              <a:t>while </a:t>
            </a:r>
            <a:r>
              <a:rPr lang="en-US" sz="2400" b="1" i="1" dirty="0"/>
              <a:t>S</a:t>
            </a:r>
            <a:r>
              <a:rPr lang="en-US" sz="2400" b="1" dirty="0">
                <a:sym typeface="Symbol" pitchFamily="18" charset="2"/>
              </a:rPr>
              <a:t> 0 do </a:t>
            </a:r>
            <a:r>
              <a:rPr lang="en-US" sz="2400" b="1" i="1" dirty="0">
                <a:sym typeface="Symbol" pitchFamily="18" charset="2"/>
              </a:rPr>
              <a:t>no-op</a:t>
            </a:r>
            <a:r>
              <a:rPr lang="en-US" sz="2400" b="1" dirty="0">
                <a:sym typeface="Symbol" pitchFamily="18" charset="2"/>
              </a:rPr>
              <a:t>;</a:t>
            </a:r>
            <a:br>
              <a:rPr lang="en-US" sz="2400" b="1" dirty="0">
                <a:sym typeface="Symbol" pitchFamily="18" charset="2"/>
              </a:rPr>
            </a:br>
            <a:r>
              <a:rPr lang="en-US" sz="2400" b="1" dirty="0">
                <a:sym typeface="Symbol" pitchFamily="18" charset="2"/>
              </a:rPr>
              <a:t>			</a:t>
            </a:r>
            <a:r>
              <a:rPr lang="en-US" sz="2400" b="1" i="1" dirty="0"/>
              <a:t>S</a:t>
            </a:r>
            <a:r>
              <a:rPr lang="en-US" sz="2400" b="1" dirty="0"/>
              <a:t>--;</a:t>
            </a:r>
            <a:br>
              <a:rPr lang="en-US" sz="2400" b="1" dirty="0">
                <a:sym typeface="Symbol" pitchFamily="18" charset="2"/>
              </a:rPr>
            </a:br>
            <a:endParaRPr lang="en-US" sz="2400" b="1" dirty="0">
              <a:sym typeface="Symbol" pitchFamily="18" charset="2"/>
            </a:endParaRPr>
          </a:p>
          <a:p>
            <a:pPr>
              <a:buNone/>
              <a:tabLst>
                <a:tab pos="1597025" algn="l"/>
                <a:tab pos="2576513" algn="l"/>
              </a:tabLst>
              <a:defRPr/>
            </a:pPr>
            <a:r>
              <a:rPr lang="en-US" sz="2400" dirty="0">
                <a:sym typeface="Symbol" pitchFamily="18" charset="2"/>
              </a:rPr>
              <a:t>		</a:t>
            </a:r>
            <a:r>
              <a:rPr lang="en-US" sz="2400" i="1" dirty="0">
                <a:sym typeface="Symbol" pitchFamily="18" charset="2"/>
              </a:rPr>
              <a:t>signal</a:t>
            </a:r>
            <a:r>
              <a:rPr lang="en-US" sz="2400" dirty="0">
                <a:sym typeface="Symbol" pitchFamily="18" charset="2"/>
              </a:rPr>
              <a:t> (</a:t>
            </a:r>
            <a:r>
              <a:rPr lang="en-US" sz="2400" i="1" dirty="0">
                <a:sym typeface="Symbol" pitchFamily="18" charset="2"/>
              </a:rPr>
              <a:t>S</a:t>
            </a:r>
            <a:r>
              <a:rPr lang="en-US" sz="2400" dirty="0">
                <a:sym typeface="Symbol" pitchFamily="18" charset="2"/>
              </a:rPr>
              <a:t>): </a:t>
            </a:r>
          </a:p>
          <a:p>
            <a:pPr>
              <a:buNone/>
              <a:tabLst>
                <a:tab pos="1597025" algn="l"/>
                <a:tab pos="2576513" algn="l"/>
              </a:tabLst>
              <a:defRPr/>
            </a:pPr>
            <a:r>
              <a:rPr lang="en-US" sz="2400" dirty="0">
                <a:sym typeface="Symbol" pitchFamily="18" charset="2"/>
              </a:rPr>
              <a:t>			</a:t>
            </a:r>
            <a:r>
              <a:rPr lang="en-US" sz="2400" b="1" i="1" dirty="0">
                <a:sym typeface="Symbol" pitchFamily="18" charset="2"/>
              </a:rPr>
              <a:t>S++;</a:t>
            </a:r>
            <a:endParaRPr lang="en-US" sz="2400" b="1" dirty="0">
              <a:sym typeface="Symbol" pitchFamily="18" charset="2"/>
            </a:endParaRPr>
          </a:p>
          <a:p>
            <a:pPr>
              <a:defRPr/>
            </a:pPr>
            <a:endParaRPr lang="en-US" dirty="0"/>
          </a:p>
        </p:txBody>
      </p:sp>
      <p:sp>
        <p:nvSpPr>
          <p:cNvPr id="4" name="Date Placeholder 3">
            <a:extLst>
              <a:ext uri="{FF2B5EF4-FFF2-40B4-BE49-F238E27FC236}">
                <a16:creationId xmlns:a16="http://schemas.microsoft.com/office/drawing/2014/main" id="{5CF7B23D-E7FC-42F4-A6C1-48028DE8BA2B}"/>
              </a:ext>
            </a:extLst>
          </p:cNvPr>
          <p:cNvSpPr>
            <a:spLocks noGrp="1"/>
          </p:cNvSpPr>
          <p:nvPr>
            <p:ph type="dt" sz="quarter" idx="10"/>
          </p:nvPr>
        </p:nvSpPr>
        <p:spPr>
          <a:xfrm>
            <a:off x="457200" y="6356350"/>
            <a:ext cx="2133600" cy="365125"/>
          </a:xfrm>
          <a:prstGeom prst="rect">
            <a:avLst/>
          </a:prstGeom>
        </p:spPr>
        <p:txBody>
          <a:bodyPr vert="horz" lIns="91440" tIns="45720" rIns="91440" bIns="45720" rtlCol="0" anchor="ctr"/>
          <a:lstStyle>
            <a:defPPr>
              <a:defRPr lang="en-US"/>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5BF801AF-76BA-49BF-915B-595C31995967}" type="datetimeFigureOut">
              <a:rPr lang="en-US" smtClean="0"/>
              <a:pPr>
                <a:defRPr/>
              </a:pPr>
              <a:t>4/17/2024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7AF58F2-6ED0-4255-8365-EE83B3FAD6C3}"/>
              </a:ext>
            </a:extLst>
          </p:cNvPr>
          <p:cNvSpPr>
            <a:spLocks noGrp="1"/>
          </p:cNvSpPr>
          <p:nvPr>
            <p:ph type="title"/>
          </p:nvPr>
        </p:nvSpPr>
        <p:spPr>
          <a:xfrm>
            <a:off x="227012" y="266700"/>
            <a:ext cx="9601200" cy="1143000"/>
          </a:xfrm>
        </p:spPr>
        <p:txBody>
          <a:bodyPr/>
          <a:lstStyle/>
          <a:p>
            <a:r>
              <a:rPr lang="en-US" altLang="en-US" dirty="0"/>
              <a:t>Semaphore Implementation</a:t>
            </a:r>
          </a:p>
        </p:txBody>
      </p:sp>
      <p:sp>
        <p:nvSpPr>
          <p:cNvPr id="3" name="Content Placeholder 2">
            <a:extLst>
              <a:ext uri="{FF2B5EF4-FFF2-40B4-BE49-F238E27FC236}">
                <a16:creationId xmlns:a16="http://schemas.microsoft.com/office/drawing/2014/main" id="{5E791818-817C-439B-870B-249FAA35A24F}"/>
              </a:ext>
            </a:extLst>
          </p:cNvPr>
          <p:cNvSpPr>
            <a:spLocks noGrp="1"/>
          </p:cNvSpPr>
          <p:nvPr>
            <p:ph idx="1"/>
          </p:nvPr>
        </p:nvSpPr>
        <p:spPr>
          <a:xfrm>
            <a:off x="74612" y="1828800"/>
            <a:ext cx="11963400" cy="4191000"/>
          </a:xfrm>
        </p:spPr>
        <p:txBody>
          <a:bodyPr rtlCol="0">
            <a:normAutofit/>
          </a:bodyPr>
          <a:lstStyle/>
          <a:p>
            <a:pPr defTabSz="455613">
              <a:tabLst>
                <a:tab pos="1370013" algn="l"/>
                <a:tab pos="3311525" algn="l"/>
                <a:tab pos="3602038" algn="l"/>
              </a:tabLst>
              <a:defRPr/>
            </a:pPr>
            <a:r>
              <a:rPr lang="en-US" sz="2400" dirty="0"/>
              <a:t>Define a semaphore as a record</a:t>
            </a:r>
          </a:p>
          <a:p>
            <a:pPr defTabSz="455613">
              <a:buNone/>
              <a:tabLst>
                <a:tab pos="1370013" algn="l"/>
                <a:tab pos="3311525" algn="l"/>
                <a:tab pos="3602038" algn="l"/>
              </a:tabLst>
              <a:defRPr/>
            </a:pPr>
            <a:r>
              <a:rPr lang="en-US" sz="2400" dirty="0"/>
              <a:t>		</a:t>
            </a:r>
            <a:r>
              <a:rPr lang="en-US" sz="2400" b="1" dirty="0" err="1"/>
              <a:t>typedef</a:t>
            </a:r>
            <a:r>
              <a:rPr lang="en-US" sz="2400" b="1" dirty="0"/>
              <a:t> </a:t>
            </a:r>
            <a:r>
              <a:rPr lang="en-US" sz="2400" b="1" dirty="0" err="1"/>
              <a:t>struct</a:t>
            </a:r>
            <a:r>
              <a:rPr lang="en-US" sz="2400" b="1" dirty="0"/>
              <a:t> {</a:t>
            </a:r>
          </a:p>
          <a:p>
            <a:pPr defTabSz="455613">
              <a:buNone/>
              <a:tabLst>
                <a:tab pos="1370013" algn="l"/>
                <a:tab pos="3311525" algn="l"/>
                <a:tab pos="3602038" algn="l"/>
              </a:tabLst>
              <a:defRPr/>
            </a:pPr>
            <a:r>
              <a:rPr lang="en-US" sz="2400" b="1" dirty="0"/>
              <a:t>		   </a:t>
            </a:r>
            <a:r>
              <a:rPr lang="en-US" sz="2400" b="1" dirty="0" err="1"/>
              <a:t>int</a:t>
            </a:r>
            <a:r>
              <a:rPr lang="en-US" sz="2400" b="1" dirty="0"/>
              <a:t> value;</a:t>
            </a:r>
            <a:br>
              <a:rPr lang="en-US" sz="2400" b="1" dirty="0"/>
            </a:br>
            <a:r>
              <a:rPr lang="en-US" sz="2400" b="1" dirty="0"/>
              <a:t>	   </a:t>
            </a:r>
            <a:r>
              <a:rPr lang="en-US" sz="2400" b="1" dirty="0" err="1"/>
              <a:t>struct</a:t>
            </a:r>
            <a:r>
              <a:rPr lang="en-US" sz="2400" b="1" dirty="0"/>
              <a:t> process *L;</a:t>
            </a:r>
            <a:br>
              <a:rPr lang="en-US" sz="2400" b="1" dirty="0"/>
            </a:br>
            <a:r>
              <a:rPr lang="en-US" sz="2400" b="1" dirty="0"/>
              <a:t>	} semaphore;</a:t>
            </a:r>
            <a:br>
              <a:rPr lang="en-US" sz="2400" b="1" dirty="0"/>
            </a:br>
            <a:endParaRPr lang="en-US" sz="2400" dirty="0"/>
          </a:p>
          <a:p>
            <a:pPr defTabSz="455613">
              <a:tabLst>
                <a:tab pos="1370013" algn="l"/>
                <a:tab pos="3311525" algn="l"/>
                <a:tab pos="3602038" algn="l"/>
              </a:tabLst>
              <a:defRPr/>
            </a:pPr>
            <a:r>
              <a:rPr lang="en-US" sz="2400" dirty="0"/>
              <a:t>Assume two simple operations:</a:t>
            </a:r>
          </a:p>
          <a:p>
            <a:pPr lvl="1" defTabSz="455613">
              <a:tabLst>
                <a:tab pos="1370013" algn="l"/>
                <a:tab pos="3311525" algn="l"/>
                <a:tab pos="3602038" algn="l"/>
              </a:tabLst>
              <a:defRPr/>
            </a:pPr>
            <a:r>
              <a:rPr lang="en-US" sz="2400" b="1" dirty="0"/>
              <a:t>block</a:t>
            </a:r>
            <a:r>
              <a:rPr lang="en-US" sz="2400" dirty="0"/>
              <a:t> suspends the process that invokes it.</a:t>
            </a:r>
          </a:p>
          <a:p>
            <a:pPr lvl="1" defTabSz="455613">
              <a:tabLst>
                <a:tab pos="1370013" algn="l"/>
                <a:tab pos="3311525" algn="l"/>
                <a:tab pos="3602038" algn="l"/>
              </a:tabLst>
              <a:defRPr/>
            </a:pPr>
            <a:r>
              <a:rPr lang="en-US" sz="2400" b="1" dirty="0"/>
              <a:t>wakeup(</a:t>
            </a:r>
            <a:r>
              <a:rPr lang="en-US" sz="2400" b="1" i="1" dirty="0"/>
              <a:t>P</a:t>
            </a:r>
            <a:r>
              <a:rPr lang="en-US" sz="2400" b="1" dirty="0"/>
              <a:t>)</a:t>
            </a:r>
            <a:r>
              <a:rPr lang="en-US" sz="2400" dirty="0"/>
              <a:t> resumes the execution of a blocked process </a:t>
            </a:r>
            <a:r>
              <a:rPr lang="en-US" sz="2400" b="1" dirty="0"/>
              <a:t>P</a:t>
            </a:r>
            <a:r>
              <a:rPr lang="en-US" sz="2400" dirty="0"/>
              <a:t>.</a:t>
            </a:r>
          </a:p>
          <a:p>
            <a:pPr>
              <a:defRPr/>
            </a:pPr>
            <a:endParaRPr lang="en-US" dirty="0"/>
          </a:p>
        </p:txBody>
      </p:sp>
      <p:sp>
        <p:nvSpPr>
          <p:cNvPr id="4" name="Date Placeholder 3">
            <a:extLst>
              <a:ext uri="{FF2B5EF4-FFF2-40B4-BE49-F238E27FC236}">
                <a16:creationId xmlns:a16="http://schemas.microsoft.com/office/drawing/2014/main" id="{DDF6EABC-752E-4506-BF7F-E7B27EBF1F10}"/>
              </a:ext>
            </a:extLst>
          </p:cNvPr>
          <p:cNvSpPr>
            <a:spLocks noGrp="1"/>
          </p:cNvSpPr>
          <p:nvPr>
            <p:ph type="dt" sz="quarter" idx="10"/>
          </p:nvPr>
        </p:nvSpPr>
        <p:spPr>
          <a:xfrm>
            <a:off x="457200" y="6356350"/>
            <a:ext cx="2133600" cy="365125"/>
          </a:xfrm>
          <a:prstGeom prst="rect">
            <a:avLst/>
          </a:prstGeom>
        </p:spPr>
        <p:txBody>
          <a:bodyPr vert="horz" lIns="91440" tIns="45720" rIns="91440" bIns="45720" rtlCol="0" anchor="ctr"/>
          <a:lstStyle>
            <a:defPPr>
              <a:defRPr lang="en-US"/>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5BF801AF-76BA-49BF-915B-595C31995967}" type="datetimeFigureOut">
              <a:rPr lang="en-US" smtClean="0"/>
              <a:pPr>
                <a:defRPr/>
              </a:pPr>
              <a:t>4/17/2024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F193057-73F8-415C-99D6-9CD61B38ADDD}"/>
              </a:ext>
            </a:extLst>
          </p:cNvPr>
          <p:cNvSpPr>
            <a:spLocks noGrp="1"/>
          </p:cNvSpPr>
          <p:nvPr>
            <p:ph type="title"/>
          </p:nvPr>
        </p:nvSpPr>
        <p:spPr>
          <a:xfrm>
            <a:off x="150812" y="-434975"/>
            <a:ext cx="9601200" cy="1143000"/>
          </a:xfrm>
        </p:spPr>
        <p:txBody>
          <a:bodyPr/>
          <a:lstStyle/>
          <a:p>
            <a:r>
              <a:rPr lang="en-US" altLang="en-US" dirty="0"/>
              <a:t>Deadlock and Starvation</a:t>
            </a:r>
          </a:p>
        </p:txBody>
      </p:sp>
      <p:sp>
        <p:nvSpPr>
          <p:cNvPr id="3" name="Content Placeholder 2">
            <a:extLst>
              <a:ext uri="{FF2B5EF4-FFF2-40B4-BE49-F238E27FC236}">
                <a16:creationId xmlns:a16="http://schemas.microsoft.com/office/drawing/2014/main" id="{A67069C7-7B5C-4977-B269-1971271C4DB7}"/>
              </a:ext>
            </a:extLst>
          </p:cNvPr>
          <p:cNvSpPr>
            <a:spLocks noGrp="1"/>
          </p:cNvSpPr>
          <p:nvPr>
            <p:ph idx="1"/>
          </p:nvPr>
        </p:nvSpPr>
        <p:spPr>
          <a:xfrm>
            <a:off x="303212" y="732230"/>
            <a:ext cx="11353800" cy="4648200"/>
          </a:xfrm>
        </p:spPr>
        <p:txBody>
          <a:bodyPr rtlCol="0">
            <a:noAutofit/>
          </a:bodyPr>
          <a:lstStyle/>
          <a:p>
            <a:pPr>
              <a:tabLst>
                <a:tab pos="1887538" algn="ctr"/>
                <a:tab pos="4572000" algn="ctr"/>
              </a:tabLst>
              <a:defRPr/>
            </a:pPr>
            <a:r>
              <a:rPr lang="en-US" sz="2400" b="1" dirty="0"/>
              <a:t>Deadlock</a:t>
            </a:r>
            <a:r>
              <a:rPr lang="en-US" sz="2400" dirty="0"/>
              <a:t> – two or more processes are waiting indefinitely for an event that can be caused by only one of the waiting processes.</a:t>
            </a:r>
          </a:p>
          <a:p>
            <a:pPr>
              <a:tabLst>
                <a:tab pos="1887538" algn="ctr"/>
                <a:tab pos="4572000" algn="ctr"/>
              </a:tabLst>
              <a:defRPr/>
            </a:pPr>
            <a:r>
              <a:rPr lang="en-US" sz="2400" dirty="0"/>
              <a:t>Let </a:t>
            </a:r>
            <a:r>
              <a:rPr lang="en-US" sz="2400" i="1" dirty="0"/>
              <a:t>S</a:t>
            </a:r>
            <a:r>
              <a:rPr lang="en-US" sz="2400" dirty="0"/>
              <a:t> and </a:t>
            </a:r>
            <a:r>
              <a:rPr lang="en-US" sz="2400" i="1" dirty="0"/>
              <a:t>Q</a:t>
            </a:r>
            <a:r>
              <a:rPr lang="en-US" sz="2400" dirty="0"/>
              <a:t> be two semaphores initialized to 1</a:t>
            </a:r>
          </a:p>
          <a:p>
            <a:pPr>
              <a:buNone/>
              <a:tabLst>
                <a:tab pos="1887538" algn="ctr"/>
                <a:tab pos="4572000" algn="ctr"/>
              </a:tabLst>
              <a:defRPr/>
            </a:pPr>
            <a:r>
              <a:rPr lang="en-US" sz="2400" dirty="0"/>
              <a:t>		</a:t>
            </a:r>
            <a:r>
              <a:rPr lang="en-US" sz="2400" i="1" dirty="0"/>
              <a:t>P</a:t>
            </a:r>
            <a:r>
              <a:rPr lang="en-US" sz="2400" i="1" baseline="-25000" dirty="0"/>
              <a:t>0</a:t>
            </a:r>
            <a:r>
              <a:rPr lang="en-US" sz="2400" dirty="0"/>
              <a:t>	</a:t>
            </a:r>
            <a:r>
              <a:rPr lang="en-US" sz="2400" i="1" dirty="0"/>
              <a:t>P</a:t>
            </a:r>
            <a:r>
              <a:rPr lang="en-US" sz="2400" i="1" baseline="-25000" dirty="0"/>
              <a:t>1</a:t>
            </a:r>
            <a:endParaRPr lang="en-US" sz="2400" i="1" dirty="0"/>
          </a:p>
          <a:p>
            <a:pPr>
              <a:buNone/>
              <a:tabLst>
                <a:tab pos="1887538" algn="ctr"/>
                <a:tab pos="4572000" algn="ctr"/>
              </a:tabLst>
              <a:defRPr/>
            </a:pPr>
            <a:r>
              <a:rPr lang="en-US" sz="2400" dirty="0"/>
              <a:t>		</a:t>
            </a:r>
            <a:r>
              <a:rPr lang="en-US" sz="2400" i="1" dirty="0"/>
              <a:t>wait</a:t>
            </a:r>
            <a:r>
              <a:rPr lang="en-US" sz="2400" dirty="0"/>
              <a:t>(</a:t>
            </a:r>
            <a:r>
              <a:rPr lang="en-US" sz="2400" i="1" dirty="0"/>
              <a:t>S</a:t>
            </a:r>
            <a:r>
              <a:rPr lang="en-US" sz="2400" dirty="0"/>
              <a:t>);	</a:t>
            </a:r>
            <a:r>
              <a:rPr lang="en-US" sz="2400" i="1" dirty="0"/>
              <a:t>wait</a:t>
            </a:r>
            <a:r>
              <a:rPr lang="en-US" sz="2400" dirty="0"/>
              <a:t>(</a:t>
            </a:r>
            <a:r>
              <a:rPr lang="en-US" sz="2400" i="1" dirty="0"/>
              <a:t>Q</a:t>
            </a:r>
            <a:r>
              <a:rPr lang="en-US" sz="2400" dirty="0"/>
              <a:t>);</a:t>
            </a:r>
          </a:p>
          <a:p>
            <a:pPr>
              <a:buNone/>
              <a:tabLst>
                <a:tab pos="1887538" algn="ctr"/>
                <a:tab pos="4572000" algn="ctr"/>
              </a:tabLst>
              <a:defRPr/>
            </a:pPr>
            <a:r>
              <a:rPr lang="en-US" sz="2400" dirty="0"/>
              <a:t>		</a:t>
            </a:r>
            <a:r>
              <a:rPr lang="en-US" sz="2400" i="1" dirty="0"/>
              <a:t>wait</a:t>
            </a:r>
            <a:r>
              <a:rPr lang="en-US" sz="2400" dirty="0"/>
              <a:t>(</a:t>
            </a:r>
            <a:r>
              <a:rPr lang="en-US" sz="2400" i="1" dirty="0"/>
              <a:t>Q</a:t>
            </a:r>
            <a:r>
              <a:rPr lang="en-US" sz="2400" dirty="0"/>
              <a:t>);	</a:t>
            </a:r>
            <a:r>
              <a:rPr lang="en-US" sz="2400" i="1" dirty="0"/>
              <a:t>wait</a:t>
            </a:r>
            <a:r>
              <a:rPr lang="en-US" sz="2400" dirty="0"/>
              <a:t>(</a:t>
            </a:r>
            <a:r>
              <a:rPr lang="en-US" sz="2400" i="1" dirty="0"/>
              <a:t>S</a:t>
            </a:r>
            <a:r>
              <a:rPr lang="en-US" sz="2400" dirty="0"/>
              <a:t>);</a:t>
            </a:r>
          </a:p>
          <a:p>
            <a:pPr>
              <a:buNone/>
              <a:tabLst>
                <a:tab pos="1887538" algn="ctr"/>
                <a:tab pos="4572000" algn="ctr"/>
              </a:tabLst>
              <a:defRPr/>
            </a:pPr>
            <a:r>
              <a:rPr lang="en-US" sz="2400" dirty="0"/>
              <a:t>		 </a:t>
            </a:r>
            <a:r>
              <a:rPr lang="en-US" sz="2400" dirty="0">
                <a:sym typeface="MT Extra" pitchFamily="18" charset="2"/>
              </a:rPr>
              <a:t>	 </a:t>
            </a:r>
          </a:p>
          <a:p>
            <a:pPr>
              <a:buNone/>
              <a:tabLst>
                <a:tab pos="1887538" algn="ctr"/>
                <a:tab pos="4572000" algn="ctr"/>
              </a:tabLst>
              <a:defRPr/>
            </a:pPr>
            <a:r>
              <a:rPr lang="en-US" sz="2400" dirty="0">
                <a:sym typeface="MT Extra" pitchFamily="18" charset="2"/>
              </a:rPr>
              <a:t>		</a:t>
            </a:r>
            <a:r>
              <a:rPr lang="en-US" sz="2400" i="1" dirty="0">
                <a:sym typeface="MT Extra" pitchFamily="18" charset="2"/>
              </a:rPr>
              <a:t>signal</a:t>
            </a:r>
            <a:r>
              <a:rPr lang="en-US" sz="2400" dirty="0">
                <a:sym typeface="MT Extra" pitchFamily="18" charset="2"/>
              </a:rPr>
              <a:t>(</a:t>
            </a:r>
            <a:r>
              <a:rPr lang="en-US" sz="2400" i="1" dirty="0">
                <a:sym typeface="MT Extra" pitchFamily="18" charset="2"/>
              </a:rPr>
              <a:t>S</a:t>
            </a:r>
            <a:r>
              <a:rPr lang="en-US" sz="2400" dirty="0">
                <a:sym typeface="MT Extra" pitchFamily="18" charset="2"/>
              </a:rPr>
              <a:t>);	</a:t>
            </a:r>
            <a:r>
              <a:rPr lang="en-US" sz="2400" i="1" dirty="0">
                <a:sym typeface="MT Extra" pitchFamily="18" charset="2"/>
              </a:rPr>
              <a:t>signal</a:t>
            </a:r>
            <a:r>
              <a:rPr lang="en-US" sz="2400" dirty="0">
                <a:sym typeface="MT Extra" pitchFamily="18" charset="2"/>
              </a:rPr>
              <a:t>(</a:t>
            </a:r>
            <a:r>
              <a:rPr lang="en-US" sz="2400" i="1" dirty="0">
                <a:sym typeface="MT Extra" pitchFamily="18" charset="2"/>
              </a:rPr>
              <a:t>Q</a:t>
            </a:r>
            <a:r>
              <a:rPr lang="en-US" sz="2400" dirty="0">
                <a:sym typeface="MT Extra" pitchFamily="18" charset="2"/>
              </a:rPr>
              <a:t>);</a:t>
            </a:r>
          </a:p>
          <a:p>
            <a:pPr>
              <a:buNone/>
              <a:tabLst>
                <a:tab pos="1887538" algn="ctr"/>
                <a:tab pos="4572000" algn="ctr"/>
              </a:tabLst>
              <a:defRPr/>
            </a:pPr>
            <a:r>
              <a:rPr lang="en-US" sz="2400" dirty="0">
                <a:sym typeface="MT Extra" pitchFamily="18" charset="2"/>
              </a:rPr>
              <a:t>		</a:t>
            </a:r>
            <a:r>
              <a:rPr lang="en-US" sz="2400" i="1" dirty="0">
                <a:sym typeface="MT Extra" pitchFamily="18" charset="2"/>
              </a:rPr>
              <a:t>signal</a:t>
            </a:r>
            <a:r>
              <a:rPr lang="en-US" sz="2400" dirty="0">
                <a:sym typeface="MT Extra" pitchFamily="18" charset="2"/>
              </a:rPr>
              <a:t>(</a:t>
            </a:r>
            <a:r>
              <a:rPr lang="en-US" sz="2400" i="1" dirty="0">
                <a:sym typeface="MT Extra" pitchFamily="18" charset="2"/>
              </a:rPr>
              <a:t>Q</a:t>
            </a:r>
            <a:r>
              <a:rPr lang="en-US" sz="2400" dirty="0">
                <a:sym typeface="MT Extra" pitchFamily="18" charset="2"/>
              </a:rPr>
              <a:t>)	</a:t>
            </a:r>
            <a:r>
              <a:rPr lang="en-US" sz="2400" i="1" dirty="0">
                <a:sym typeface="MT Extra" pitchFamily="18" charset="2"/>
              </a:rPr>
              <a:t>signal</a:t>
            </a:r>
            <a:r>
              <a:rPr lang="en-US" sz="2400" dirty="0">
                <a:sym typeface="MT Extra" pitchFamily="18" charset="2"/>
              </a:rPr>
              <a:t>(</a:t>
            </a:r>
            <a:r>
              <a:rPr lang="en-US" sz="2400" i="1" dirty="0">
                <a:sym typeface="MT Extra" pitchFamily="18" charset="2"/>
              </a:rPr>
              <a:t>S</a:t>
            </a:r>
            <a:r>
              <a:rPr lang="en-US" sz="2400" dirty="0">
                <a:sym typeface="MT Extra" pitchFamily="18" charset="2"/>
              </a:rPr>
              <a:t>);</a:t>
            </a:r>
          </a:p>
          <a:p>
            <a:pPr>
              <a:tabLst>
                <a:tab pos="1887538" algn="ctr"/>
                <a:tab pos="4572000" algn="ctr"/>
              </a:tabLst>
              <a:defRPr/>
            </a:pPr>
            <a:r>
              <a:rPr lang="en-US" sz="2400" b="1" dirty="0">
                <a:sym typeface="MT Extra" pitchFamily="18" charset="2"/>
              </a:rPr>
              <a:t>Starvation</a:t>
            </a:r>
            <a:r>
              <a:rPr lang="en-US" sz="2400" dirty="0">
                <a:sym typeface="MT Extra" pitchFamily="18" charset="2"/>
              </a:rPr>
              <a:t> </a:t>
            </a:r>
            <a:r>
              <a:rPr lang="en-US" sz="2400" dirty="0"/>
              <a:t> – indefinite blocking.  A process may never be removed from the semaphore queue in which it is suspended</a:t>
            </a:r>
          </a:p>
        </p:txBody>
      </p:sp>
      <p:sp>
        <p:nvSpPr>
          <p:cNvPr id="4" name="Date Placeholder 3">
            <a:extLst>
              <a:ext uri="{FF2B5EF4-FFF2-40B4-BE49-F238E27FC236}">
                <a16:creationId xmlns:a16="http://schemas.microsoft.com/office/drawing/2014/main" id="{E528D443-E28F-4767-8B3C-EF6426A48480}"/>
              </a:ext>
            </a:extLst>
          </p:cNvPr>
          <p:cNvSpPr>
            <a:spLocks noGrp="1"/>
          </p:cNvSpPr>
          <p:nvPr>
            <p:ph type="dt" sz="quarter" idx="10"/>
          </p:nvPr>
        </p:nvSpPr>
        <p:spPr>
          <a:xfrm>
            <a:off x="457200" y="6356350"/>
            <a:ext cx="2133600" cy="365125"/>
          </a:xfrm>
          <a:prstGeom prst="rect">
            <a:avLst/>
          </a:prstGeom>
        </p:spPr>
        <p:txBody>
          <a:bodyPr vert="horz" lIns="91440" tIns="45720" rIns="91440" bIns="45720" rtlCol="0" anchor="ctr"/>
          <a:lstStyle>
            <a:defPPr>
              <a:defRPr lang="en-US"/>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5BF801AF-76BA-49BF-915B-595C31995967}" type="datetimeFigureOut">
              <a:rPr lang="en-US" smtClean="0"/>
              <a:pPr>
                <a:defRPr/>
              </a:pPr>
              <a:t>4/17/2024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1661002-0CD1-4439-B53C-8B6A253FA194}"/>
              </a:ext>
            </a:extLst>
          </p:cNvPr>
          <p:cNvSpPr>
            <a:spLocks noGrp="1"/>
          </p:cNvSpPr>
          <p:nvPr>
            <p:ph type="title"/>
          </p:nvPr>
        </p:nvSpPr>
        <p:spPr>
          <a:xfrm>
            <a:off x="1524000" y="6275"/>
            <a:ext cx="9601200" cy="1143000"/>
          </a:xfrm>
        </p:spPr>
        <p:txBody>
          <a:bodyPr/>
          <a:lstStyle/>
          <a:p>
            <a:r>
              <a:rPr lang="en-US" altLang="en-US" dirty="0"/>
              <a:t>Two Types of Semaphores</a:t>
            </a:r>
          </a:p>
        </p:txBody>
      </p:sp>
      <p:sp>
        <p:nvSpPr>
          <p:cNvPr id="22531" name="Content Placeholder 2">
            <a:extLst>
              <a:ext uri="{FF2B5EF4-FFF2-40B4-BE49-F238E27FC236}">
                <a16:creationId xmlns:a16="http://schemas.microsoft.com/office/drawing/2014/main" id="{AFDF9FF7-542C-4FFC-A38E-D49A8DFECBD2}"/>
              </a:ext>
            </a:extLst>
          </p:cNvPr>
          <p:cNvSpPr>
            <a:spLocks noGrp="1"/>
          </p:cNvSpPr>
          <p:nvPr>
            <p:ph idx="1"/>
          </p:nvPr>
        </p:nvSpPr>
        <p:spPr>
          <a:xfrm>
            <a:off x="228599" y="1371600"/>
            <a:ext cx="11731625" cy="4525963"/>
          </a:xfrm>
        </p:spPr>
        <p:txBody>
          <a:bodyPr>
            <a:normAutofit/>
          </a:bodyPr>
          <a:lstStyle/>
          <a:p>
            <a:pPr algn="just"/>
            <a:r>
              <a:rPr lang="en-US" altLang="en-US" sz="2400" i="1" dirty="0"/>
              <a:t>Counting</a:t>
            </a:r>
            <a:r>
              <a:rPr lang="en-US" altLang="en-US" sz="2400" dirty="0"/>
              <a:t> semaphore – integer value can range over an unrestricted domain.</a:t>
            </a:r>
          </a:p>
          <a:p>
            <a:pPr algn="just"/>
            <a:r>
              <a:rPr lang="en-US" altLang="en-US" sz="2400" i="1" dirty="0"/>
              <a:t>Binary</a:t>
            </a:r>
            <a:r>
              <a:rPr lang="en-US" altLang="en-US" sz="2400" dirty="0"/>
              <a:t> semaphore – integer value can range only between 0 and 1; can be simpler to implement.</a:t>
            </a:r>
          </a:p>
          <a:p>
            <a:pPr algn="just"/>
            <a:r>
              <a:rPr lang="en-US" altLang="en-US" sz="2400" dirty="0"/>
              <a:t>Can implement a counting semaphore </a:t>
            </a:r>
            <a:r>
              <a:rPr lang="en-US" altLang="en-US" sz="2400" i="1" dirty="0"/>
              <a:t>S</a:t>
            </a:r>
            <a:r>
              <a:rPr lang="en-US" altLang="en-US" sz="2400" dirty="0"/>
              <a:t> as a binary semaphore.</a:t>
            </a:r>
          </a:p>
          <a:p>
            <a:pPr algn="just"/>
            <a:endParaRPr lang="en-US" altLang="en-US" sz="2400" dirty="0"/>
          </a:p>
        </p:txBody>
      </p:sp>
      <p:sp>
        <p:nvSpPr>
          <p:cNvPr id="4" name="Date Placeholder 3">
            <a:extLst>
              <a:ext uri="{FF2B5EF4-FFF2-40B4-BE49-F238E27FC236}">
                <a16:creationId xmlns:a16="http://schemas.microsoft.com/office/drawing/2014/main" id="{76AFE5E2-88BB-40D0-93EF-8198BA33A123}"/>
              </a:ext>
            </a:extLst>
          </p:cNvPr>
          <p:cNvSpPr>
            <a:spLocks noGrp="1"/>
          </p:cNvSpPr>
          <p:nvPr>
            <p:ph type="dt" sz="quarter" idx="10"/>
          </p:nvPr>
        </p:nvSpPr>
        <p:spPr>
          <a:xfrm>
            <a:off x="457200" y="6356350"/>
            <a:ext cx="2133600" cy="365125"/>
          </a:xfrm>
          <a:prstGeom prst="rect">
            <a:avLst/>
          </a:prstGeom>
        </p:spPr>
        <p:txBody>
          <a:bodyPr vert="horz" lIns="91440" tIns="45720" rIns="91440" bIns="45720" rtlCol="0" anchor="ctr"/>
          <a:lstStyle>
            <a:defPPr>
              <a:defRPr lang="en-US"/>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fld id="{5BF801AF-76BA-49BF-915B-595C31995967}" type="datetimeFigureOut">
              <a:rPr lang="en-US" smtClean="0"/>
              <a:pPr>
                <a:defRPr/>
              </a:pPr>
              <a:t>4/17/2024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92370-B5D7-446A-802A-3A70EA7EFF52}"/>
              </a:ext>
            </a:extLst>
          </p:cNvPr>
          <p:cNvSpPr>
            <a:spLocks noGrp="1"/>
          </p:cNvSpPr>
          <p:nvPr>
            <p:ph type="title"/>
          </p:nvPr>
        </p:nvSpPr>
        <p:spPr>
          <a:xfrm>
            <a:off x="1065212" y="2667000"/>
            <a:ext cx="9601200" cy="1143000"/>
          </a:xfrm>
        </p:spPr>
        <p:txBody>
          <a:bodyPr>
            <a:normAutofit/>
          </a:bodyPr>
          <a:lstStyle/>
          <a:p>
            <a:pPr algn="ctr"/>
            <a:r>
              <a:rPr lang="en-GB" sz="5400" dirty="0"/>
              <a:t>THANK YOU</a:t>
            </a:r>
            <a:endParaRPr lang="en-IN" sz="5400" dirty="0"/>
          </a:p>
        </p:txBody>
      </p:sp>
    </p:spTree>
    <p:extLst>
      <p:ext uri="{BB962C8B-B14F-4D97-AF65-F5344CB8AC3E}">
        <p14:creationId xmlns:p14="http://schemas.microsoft.com/office/powerpoint/2010/main" val="319519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012" y="3505200"/>
            <a:ext cx="10766795" cy="784225"/>
          </a:xfrm>
        </p:spPr>
        <p:txBody>
          <a:bodyPr>
            <a:noAutofit/>
          </a:bodyPr>
          <a:lstStyle/>
          <a:p>
            <a:pPr algn="ctr"/>
            <a:r>
              <a:rPr lang="en-US" dirty="0"/>
              <a:t>Deadlock</a:t>
            </a:r>
          </a:p>
        </p:txBody>
      </p:sp>
      <p:pic>
        <p:nvPicPr>
          <p:cNvPr id="3" name="Picture 2">
            <a:extLst>
              <a:ext uri="{FF2B5EF4-FFF2-40B4-BE49-F238E27FC236}">
                <a16:creationId xmlns:a16="http://schemas.microsoft.com/office/drawing/2014/main" id="{A042531D-470A-4222-864D-BD2175446419}"/>
              </a:ext>
            </a:extLst>
          </p:cNvPr>
          <p:cNvPicPr/>
          <p:nvPr/>
        </p:nvPicPr>
        <p:blipFill rotWithShape="1">
          <a:blip r:embed="rId3"/>
          <a:srcRect l="6026" t="19382" r="75671" b="68327"/>
          <a:stretch/>
        </p:blipFill>
        <p:spPr bwMode="auto">
          <a:xfrm>
            <a:off x="10133012" y="0"/>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3399FF"/>
                </a:solidFill>
              </a:rPr>
              <a:t>Deadlock</a:t>
            </a:r>
          </a:p>
        </p:txBody>
      </p:sp>
      <p:sp>
        <p:nvSpPr>
          <p:cNvPr id="3" name="Content Placeholder 2"/>
          <p:cNvSpPr>
            <a:spLocks noGrp="1"/>
          </p:cNvSpPr>
          <p:nvPr>
            <p:ph idx="1"/>
          </p:nvPr>
        </p:nvSpPr>
        <p:spPr>
          <a:xfrm>
            <a:off x="379412" y="1828800"/>
            <a:ext cx="11430000" cy="4572000"/>
          </a:xfrm>
        </p:spPr>
        <p:txBody>
          <a:bodyPr>
            <a:normAutofit/>
          </a:bodyPr>
          <a:lstStyle/>
          <a:p>
            <a:pPr algn="just"/>
            <a:r>
              <a:rPr lang="en-US" sz="2600" dirty="0">
                <a:solidFill>
                  <a:schemeClr val="accent3">
                    <a:lumMod val="75000"/>
                  </a:schemeClr>
                </a:solidFill>
                <a:cs typeface="Times New Roman" pitchFamily="18" charset="0"/>
              </a:rPr>
              <a:t>In Multiprogramming environment, processes compete for finite number of resources.</a:t>
            </a:r>
          </a:p>
          <a:p>
            <a:pPr algn="just"/>
            <a:r>
              <a:rPr lang="en-US" sz="2600" dirty="0">
                <a:solidFill>
                  <a:schemeClr val="accent3">
                    <a:lumMod val="75000"/>
                  </a:schemeClr>
                </a:solidFill>
                <a:cs typeface="Times New Roman" pitchFamily="18" charset="0"/>
              </a:rPr>
              <a:t>If resource requested by process is not available, process enters waiting state.</a:t>
            </a:r>
          </a:p>
          <a:p>
            <a:pPr algn="just"/>
            <a:r>
              <a:rPr lang="en-US" sz="2600" dirty="0">
                <a:solidFill>
                  <a:schemeClr val="accent3">
                    <a:lumMod val="75000"/>
                  </a:schemeClr>
                </a:solidFill>
                <a:cs typeface="Times New Roman" pitchFamily="18" charset="0"/>
              </a:rPr>
              <a:t>Sometimes, </a:t>
            </a:r>
            <a:r>
              <a:rPr lang="en-US" sz="2600" dirty="0">
                <a:solidFill>
                  <a:srgbClr val="C00000"/>
                </a:solidFill>
                <a:cs typeface="Times New Roman" pitchFamily="18" charset="0"/>
              </a:rPr>
              <a:t>a waiting process is not able to change the state, because resources it has requested are held by other waiting process --- </a:t>
            </a:r>
            <a:r>
              <a:rPr lang="en-US" sz="2600" b="1" dirty="0">
                <a:solidFill>
                  <a:srgbClr val="C00000"/>
                </a:solidFill>
                <a:cs typeface="Times New Roman" pitchFamily="18" charset="0"/>
              </a:rPr>
              <a:t>Deadlock</a:t>
            </a:r>
            <a:r>
              <a:rPr lang="en-US" sz="2600" dirty="0">
                <a:solidFill>
                  <a:schemeClr val="accent3">
                    <a:lumMod val="75000"/>
                  </a:schemeClr>
                </a:solidFill>
                <a:cs typeface="Times New Roman" pitchFamily="18" charset="0"/>
              </a:rPr>
              <a:t>.</a:t>
            </a:r>
          </a:p>
          <a:p>
            <a:pPr algn="just">
              <a:spcBef>
                <a:spcPts val="0"/>
              </a:spcBef>
              <a:defRPr/>
            </a:pPr>
            <a:endParaRPr lang="en-US" sz="2600" dirty="0">
              <a:solidFill>
                <a:schemeClr val="accent3">
                  <a:lumMod val="75000"/>
                </a:schemeClr>
              </a:solidFill>
              <a:cs typeface="Times New Roman" pitchFamily="18" charset="0"/>
            </a:endParaRPr>
          </a:p>
          <a:p>
            <a:pPr algn="just">
              <a:spcBef>
                <a:spcPts val="0"/>
              </a:spcBef>
              <a:defRPr/>
            </a:pPr>
            <a:r>
              <a:rPr lang="en-US" sz="2600" dirty="0">
                <a:solidFill>
                  <a:schemeClr val="accent3">
                    <a:lumMod val="75000"/>
                  </a:schemeClr>
                </a:solidFill>
                <a:cs typeface="Times New Roman" pitchFamily="18" charset="0"/>
              </a:rPr>
              <a:t>Example </a:t>
            </a:r>
          </a:p>
          <a:p>
            <a:pPr marL="640080" lvl="1" algn="just">
              <a:defRPr/>
            </a:pPr>
            <a:r>
              <a:rPr lang="en-US" sz="2600" dirty="0">
                <a:solidFill>
                  <a:schemeClr val="accent3">
                    <a:lumMod val="75000"/>
                  </a:schemeClr>
                </a:solidFill>
                <a:cs typeface="Times New Roman" pitchFamily="18" charset="0"/>
              </a:rPr>
              <a:t>System has 2 tape drives.</a:t>
            </a:r>
          </a:p>
          <a:p>
            <a:pPr marL="640080" lvl="1" algn="just">
              <a:defRPr/>
            </a:pPr>
            <a:r>
              <a:rPr lang="en-US" sz="2600" dirty="0">
                <a:solidFill>
                  <a:schemeClr val="accent3">
                    <a:lumMod val="75000"/>
                  </a:schemeClr>
                </a:solidFill>
                <a:cs typeface="Times New Roman" pitchFamily="18" charset="0"/>
              </a:rPr>
              <a:t>P1 and P2 each hold one tape drive and each needs another one.</a:t>
            </a:r>
          </a:p>
          <a:p>
            <a:pPr algn="just"/>
            <a:endParaRPr lang="en-US"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CC5267CB-DE81-4A5B-A436-3807A7674541}"/>
              </a:ext>
            </a:extLst>
          </p:cNvPr>
          <p:cNvPicPr/>
          <p:nvPr/>
        </p:nvPicPr>
        <p:blipFill rotWithShape="1">
          <a:blip r:embed="rId3"/>
          <a:srcRect l="6026" t="19382" r="75671" b="68327"/>
          <a:stretch/>
        </p:blipFill>
        <p:spPr bwMode="auto">
          <a:xfrm>
            <a:off x="10215004" y="30797"/>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228600"/>
            <a:ext cx="9601200" cy="1143000"/>
          </a:xfrm>
        </p:spPr>
        <p:txBody>
          <a:bodyPr>
            <a:normAutofit/>
          </a:bodyPr>
          <a:lstStyle/>
          <a:p>
            <a:pPr algn="ctr"/>
            <a:r>
              <a:rPr lang="en-US" sz="3600" dirty="0">
                <a:solidFill>
                  <a:srgbClr val="3399FF"/>
                </a:solidFill>
              </a:rPr>
              <a:t>System Model</a:t>
            </a:r>
          </a:p>
        </p:txBody>
      </p:sp>
      <p:sp>
        <p:nvSpPr>
          <p:cNvPr id="3" name="Content Placeholder 2"/>
          <p:cNvSpPr>
            <a:spLocks noGrp="1"/>
          </p:cNvSpPr>
          <p:nvPr>
            <p:ph idx="1"/>
          </p:nvPr>
        </p:nvSpPr>
        <p:spPr>
          <a:xfrm>
            <a:off x="455612" y="1600200"/>
            <a:ext cx="11277600" cy="4419600"/>
          </a:xfrm>
        </p:spPr>
        <p:txBody>
          <a:bodyPr>
            <a:noAutofit/>
          </a:bodyPr>
          <a:lstStyle/>
          <a:p>
            <a:pPr algn="just"/>
            <a:r>
              <a:rPr lang="en-US" sz="2600" dirty="0">
                <a:solidFill>
                  <a:schemeClr val="accent3">
                    <a:lumMod val="75000"/>
                  </a:schemeClr>
                </a:solidFill>
                <a:cs typeface="Times New Roman" pitchFamily="18" charset="0"/>
              </a:rPr>
              <a:t>Resources are partitioned into several types:</a:t>
            </a:r>
          </a:p>
          <a:p>
            <a:pPr lvl="1" algn="just"/>
            <a:r>
              <a:rPr lang="en-US" sz="2600" dirty="0">
                <a:solidFill>
                  <a:schemeClr val="accent3">
                    <a:lumMod val="75000"/>
                  </a:schemeClr>
                </a:solidFill>
                <a:cs typeface="Times New Roman" pitchFamily="18" charset="0"/>
              </a:rPr>
              <a:t>CPU cycles, Memory Space, I/O devices.</a:t>
            </a:r>
          </a:p>
          <a:p>
            <a:pPr lvl="1" algn="just">
              <a:buNone/>
            </a:pPr>
            <a:endParaRPr lang="en-US" sz="2600" dirty="0">
              <a:solidFill>
                <a:schemeClr val="accent3">
                  <a:lumMod val="75000"/>
                </a:schemeClr>
              </a:solidFill>
              <a:cs typeface="Times New Roman" pitchFamily="18" charset="0"/>
            </a:endParaRPr>
          </a:p>
          <a:p>
            <a:pPr algn="just"/>
            <a:r>
              <a:rPr lang="en-US" sz="2600" dirty="0">
                <a:solidFill>
                  <a:schemeClr val="accent3">
                    <a:lumMod val="75000"/>
                  </a:schemeClr>
                </a:solidFill>
                <a:cs typeface="Times New Roman" pitchFamily="18" charset="0"/>
              </a:rPr>
              <a:t>Each consisting of some number of identical instances.</a:t>
            </a:r>
          </a:p>
          <a:p>
            <a:pPr lvl="1" algn="just"/>
            <a:r>
              <a:rPr lang="en-US" sz="2600" dirty="0">
                <a:solidFill>
                  <a:schemeClr val="accent3">
                    <a:lumMod val="75000"/>
                  </a:schemeClr>
                </a:solidFill>
                <a:cs typeface="Times New Roman" pitchFamily="18" charset="0"/>
              </a:rPr>
              <a:t>Ex. – System having 2 CPU or 5 Printers</a:t>
            </a:r>
          </a:p>
          <a:p>
            <a:pPr lvl="1" algn="just">
              <a:buNone/>
            </a:pPr>
            <a:endParaRPr lang="en-US" sz="2600" dirty="0">
              <a:solidFill>
                <a:schemeClr val="accent3">
                  <a:lumMod val="75000"/>
                </a:schemeClr>
              </a:solidFill>
              <a:cs typeface="Times New Roman" pitchFamily="18" charset="0"/>
            </a:endParaRPr>
          </a:p>
          <a:p>
            <a:pPr algn="just"/>
            <a:r>
              <a:rPr lang="en-US" sz="2600" dirty="0">
                <a:solidFill>
                  <a:schemeClr val="accent3">
                    <a:lumMod val="75000"/>
                  </a:schemeClr>
                </a:solidFill>
                <a:cs typeface="Times New Roman" pitchFamily="18" charset="0"/>
              </a:rPr>
              <a:t>Process utilize resource in following sequence :</a:t>
            </a:r>
          </a:p>
          <a:p>
            <a:pPr marL="971550" lvl="1" indent="-514350" algn="just">
              <a:buFont typeface="+mj-lt"/>
              <a:buAutoNum type="arabicPeriod"/>
            </a:pPr>
            <a:r>
              <a:rPr lang="en-US" sz="2600" dirty="0">
                <a:solidFill>
                  <a:srgbClr val="C00000"/>
                </a:solidFill>
                <a:cs typeface="Times New Roman" pitchFamily="18" charset="0"/>
              </a:rPr>
              <a:t>Request </a:t>
            </a:r>
          </a:p>
          <a:p>
            <a:pPr marL="971550" lvl="1" indent="-514350" algn="just">
              <a:buFont typeface="+mj-lt"/>
              <a:buAutoNum type="arabicPeriod"/>
            </a:pPr>
            <a:r>
              <a:rPr lang="en-US" sz="2600" dirty="0">
                <a:solidFill>
                  <a:srgbClr val="C00000"/>
                </a:solidFill>
                <a:cs typeface="Times New Roman" pitchFamily="18" charset="0"/>
              </a:rPr>
              <a:t>Use</a:t>
            </a:r>
          </a:p>
          <a:p>
            <a:pPr marL="971550" lvl="1" indent="-514350" algn="just">
              <a:buFont typeface="+mj-lt"/>
              <a:buAutoNum type="arabicPeriod"/>
            </a:pPr>
            <a:r>
              <a:rPr lang="en-US" sz="2600" dirty="0">
                <a:solidFill>
                  <a:srgbClr val="C00000"/>
                </a:solidFill>
                <a:cs typeface="Times New Roman" pitchFamily="18" charset="0"/>
              </a:rPr>
              <a:t>Release</a:t>
            </a:r>
          </a:p>
        </p:txBody>
      </p:sp>
      <p:pic>
        <p:nvPicPr>
          <p:cNvPr id="4" name="Picture 3">
            <a:extLst>
              <a:ext uri="{FF2B5EF4-FFF2-40B4-BE49-F238E27FC236}">
                <a16:creationId xmlns:a16="http://schemas.microsoft.com/office/drawing/2014/main" id="{F7B8541D-A518-4867-B5B3-8E6B9EB43CC9}"/>
              </a:ext>
            </a:extLst>
          </p:cNvPr>
          <p:cNvPicPr/>
          <p:nvPr/>
        </p:nvPicPr>
        <p:blipFill rotWithShape="1">
          <a:blip r:embed="rId3"/>
          <a:srcRect l="6026" t="19382" r="75671" b="68327"/>
          <a:stretch/>
        </p:blipFill>
        <p:spPr bwMode="auto">
          <a:xfrm>
            <a:off x="10179535" y="12554"/>
            <a:ext cx="2009290" cy="765593"/>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2" y="1143000"/>
            <a:ext cx="11430000" cy="5181600"/>
          </a:xfrm>
        </p:spPr>
        <p:txBody>
          <a:bodyPr>
            <a:noAutofit/>
          </a:bodyPr>
          <a:lstStyle/>
          <a:p>
            <a:pPr marL="514350" indent="-514350" algn="just">
              <a:lnSpc>
                <a:spcPct val="100000"/>
              </a:lnSpc>
              <a:spcBef>
                <a:spcPts val="0"/>
              </a:spcBef>
              <a:spcAft>
                <a:spcPts val="600"/>
              </a:spcAft>
            </a:pPr>
            <a:r>
              <a:rPr lang="en-US" sz="2400" dirty="0">
                <a:solidFill>
                  <a:schemeClr val="accent3">
                    <a:lumMod val="75000"/>
                  </a:schemeClr>
                </a:solidFill>
                <a:cs typeface="Times New Roman" pitchFamily="18" charset="0"/>
              </a:rPr>
              <a:t>Deadlock can arise if four conditions hold simultaneously.</a:t>
            </a:r>
          </a:p>
          <a:p>
            <a:pPr marL="514350" indent="-514350" algn="just">
              <a:lnSpc>
                <a:spcPct val="100000"/>
              </a:lnSpc>
              <a:spcBef>
                <a:spcPts val="0"/>
              </a:spcBef>
              <a:buFont typeface="+mj-lt"/>
              <a:buAutoNum type="arabicPeriod"/>
            </a:pPr>
            <a:r>
              <a:rPr lang="en-US" sz="2400" dirty="0">
                <a:solidFill>
                  <a:srgbClr val="C00000"/>
                </a:solidFill>
                <a:cs typeface="Times New Roman" pitchFamily="18" charset="0"/>
              </a:rPr>
              <a:t>Mutual Exclusion</a:t>
            </a:r>
          </a:p>
          <a:p>
            <a:pPr marL="971550" lvl="1" indent="-514350" algn="just">
              <a:lnSpc>
                <a:spcPct val="100000"/>
              </a:lnSpc>
              <a:spcBef>
                <a:spcPts val="0"/>
              </a:spcBef>
              <a:spcAft>
                <a:spcPts val="600"/>
              </a:spcAft>
            </a:pPr>
            <a:r>
              <a:rPr lang="en-US" sz="2400" dirty="0">
                <a:solidFill>
                  <a:schemeClr val="accent3">
                    <a:lumMod val="75000"/>
                  </a:schemeClr>
                </a:solidFill>
                <a:cs typeface="Times New Roman" pitchFamily="18" charset="0"/>
              </a:rPr>
              <a:t>At least one resource must be held in a non-sharable mode.</a:t>
            </a:r>
          </a:p>
          <a:p>
            <a:pPr marL="514350" indent="-514350" algn="just">
              <a:lnSpc>
                <a:spcPct val="100000"/>
              </a:lnSpc>
              <a:spcBef>
                <a:spcPts val="0"/>
              </a:spcBef>
              <a:buFont typeface="+mj-lt"/>
              <a:buAutoNum type="arabicPeriod"/>
            </a:pPr>
            <a:r>
              <a:rPr lang="en-US" sz="2400" dirty="0">
                <a:solidFill>
                  <a:srgbClr val="C00000"/>
                </a:solidFill>
                <a:cs typeface="Times New Roman" pitchFamily="18" charset="0"/>
              </a:rPr>
              <a:t>Hold and Wait</a:t>
            </a:r>
          </a:p>
          <a:p>
            <a:pPr marL="971550" lvl="1" indent="-514350" algn="just">
              <a:lnSpc>
                <a:spcPct val="100000"/>
              </a:lnSpc>
              <a:spcBef>
                <a:spcPts val="0"/>
              </a:spcBef>
              <a:spcAft>
                <a:spcPts val="600"/>
              </a:spcAft>
            </a:pPr>
            <a:r>
              <a:rPr lang="en-US" sz="2400" dirty="0">
                <a:solidFill>
                  <a:schemeClr val="accent3">
                    <a:lumMod val="75000"/>
                  </a:schemeClr>
                </a:solidFill>
                <a:cs typeface="Times New Roman" pitchFamily="18" charset="0"/>
              </a:rPr>
              <a:t>A process holding at least one resource is waiting to acquire additional resources held by other processes.</a:t>
            </a:r>
          </a:p>
          <a:p>
            <a:pPr marL="514350" indent="-514350" algn="just">
              <a:lnSpc>
                <a:spcPct val="100000"/>
              </a:lnSpc>
              <a:spcBef>
                <a:spcPts val="0"/>
              </a:spcBef>
              <a:buFont typeface="+mj-lt"/>
              <a:buAutoNum type="arabicPeriod"/>
            </a:pPr>
            <a:r>
              <a:rPr lang="en-US" sz="2400" dirty="0">
                <a:solidFill>
                  <a:srgbClr val="C00000"/>
                </a:solidFill>
                <a:cs typeface="Times New Roman" pitchFamily="18" charset="0"/>
              </a:rPr>
              <a:t>No Preemption</a:t>
            </a:r>
          </a:p>
          <a:p>
            <a:pPr marL="971550" lvl="1" indent="-514350" algn="just">
              <a:lnSpc>
                <a:spcPct val="100000"/>
              </a:lnSpc>
              <a:spcBef>
                <a:spcPts val="0"/>
              </a:spcBef>
              <a:spcAft>
                <a:spcPts val="600"/>
              </a:spcAft>
            </a:pPr>
            <a:r>
              <a:rPr lang="en-US" sz="2400" dirty="0">
                <a:solidFill>
                  <a:schemeClr val="accent3">
                    <a:lumMod val="75000"/>
                  </a:schemeClr>
                </a:solidFill>
                <a:cs typeface="Times New Roman" pitchFamily="18" charset="0"/>
              </a:rPr>
              <a:t>A resource can be released only voluntarily by the process holding it, after that process has completed its task.</a:t>
            </a:r>
          </a:p>
          <a:p>
            <a:pPr marL="514350" indent="-514350" algn="just">
              <a:lnSpc>
                <a:spcPct val="100000"/>
              </a:lnSpc>
              <a:spcBef>
                <a:spcPts val="0"/>
              </a:spcBef>
              <a:buFont typeface="+mj-lt"/>
              <a:buAutoNum type="arabicPeriod"/>
            </a:pPr>
            <a:r>
              <a:rPr lang="en-US" sz="2400" dirty="0">
                <a:solidFill>
                  <a:srgbClr val="C00000"/>
                </a:solidFill>
                <a:cs typeface="Times New Roman" pitchFamily="18" charset="0"/>
              </a:rPr>
              <a:t>Circular Wait</a:t>
            </a:r>
          </a:p>
          <a:p>
            <a:pPr marL="971550" lvl="1" indent="-514350" algn="just">
              <a:lnSpc>
                <a:spcPct val="100000"/>
              </a:lnSpc>
              <a:spcBef>
                <a:spcPts val="0"/>
              </a:spcBef>
              <a:spcAft>
                <a:spcPts val="600"/>
              </a:spcAft>
            </a:pPr>
            <a:r>
              <a:rPr lang="en-US" sz="2400" dirty="0">
                <a:solidFill>
                  <a:schemeClr val="accent3">
                    <a:lumMod val="75000"/>
                  </a:schemeClr>
                </a:solidFill>
                <a:cs typeface="Times New Roman" pitchFamily="18" charset="0"/>
              </a:rPr>
              <a:t>There exists a set {P0, P1, …, </a:t>
            </a:r>
            <a:r>
              <a:rPr lang="en-US" sz="2400" dirty="0" err="1">
                <a:solidFill>
                  <a:schemeClr val="accent3">
                    <a:lumMod val="75000"/>
                  </a:schemeClr>
                </a:solidFill>
                <a:cs typeface="Times New Roman" pitchFamily="18" charset="0"/>
              </a:rPr>
              <a:t>Pn</a:t>
            </a:r>
            <a:r>
              <a:rPr lang="en-US" sz="2400" dirty="0">
                <a:solidFill>
                  <a:schemeClr val="accent3">
                    <a:lumMod val="75000"/>
                  </a:schemeClr>
                </a:solidFill>
                <a:cs typeface="Times New Roman" pitchFamily="18" charset="0"/>
              </a:rPr>
              <a:t>} of waiting processes such that P0 is waiting for a resource held by P1, P1 is waiting for a resource that is held by P2, …, Pn–1 is waiting for a resource that is held by </a:t>
            </a:r>
            <a:r>
              <a:rPr lang="en-US" sz="2400" dirty="0" err="1">
                <a:solidFill>
                  <a:schemeClr val="accent3">
                    <a:lumMod val="75000"/>
                  </a:schemeClr>
                </a:solidFill>
                <a:cs typeface="Times New Roman" pitchFamily="18" charset="0"/>
              </a:rPr>
              <a:t>Pn</a:t>
            </a:r>
            <a:r>
              <a:rPr lang="en-US" sz="2400" dirty="0">
                <a:solidFill>
                  <a:schemeClr val="accent3">
                    <a:lumMod val="75000"/>
                  </a:schemeClr>
                </a:solidFill>
                <a:cs typeface="Times New Roman" pitchFamily="18" charset="0"/>
              </a:rPr>
              <a:t>, and </a:t>
            </a:r>
            <a:r>
              <a:rPr lang="en-US" sz="2400" dirty="0" err="1">
                <a:solidFill>
                  <a:schemeClr val="accent3">
                    <a:lumMod val="75000"/>
                  </a:schemeClr>
                </a:solidFill>
                <a:cs typeface="Times New Roman" pitchFamily="18" charset="0"/>
              </a:rPr>
              <a:t>Pn</a:t>
            </a:r>
            <a:r>
              <a:rPr lang="en-US" sz="2400" dirty="0">
                <a:solidFill>
                  <a:schemeClr val="accent3">
                    <a:lumMod val="75000"/>
                  </a:schemeClr>
                </a:solidFill>
                <a:cs typeface="Times New Roman" pitchFamily="18" charset="0"/>
              </a:rPr>
              <a:t> is waiting for a resource that is held by P0.</a:t>
            </a:r>
          </a:p>
        </p:txBody>
      </p:sp>
      <p:sp>
        <p:nvSpPr>
          <p:cNvPr id="2" name="Title 1"/>
          <p:cNvSpPr>
            <a:spLocks noGrp="1"/>
          </p:cNvSpPr>
          <p:nvPr>
            <p:ph type="title"/>
          </p:nvPr>
        </p:nvSpPr>
        <p:spPr>
          <a:xfrm>
            <a:off x="1117309" y="228601"/>
            <a:ext cx="10512862" cy="777873"/>
          </a:xfrm>
        </p:spPr>
        <p:txBody>
          <a:bodyPr>
            <a:normAutofit/>
          </a:bodyPr>
          <a:lstStyle/>
          <a:p>
            <a:pPr algn="ctr"/>
            <a:r>
              <a:rPr lang="en-US" sz="3600" dirty="0">
                <a:solidFill>
                  <a:srgbClr val="3399FF"/>
                </a:solidFill>
              </a:rPr>
              <a:t>Deadlock – Necessary Conditions</a:t>
            </a:r>
          </a:p>
        </p:txBody>
      </p:sp>
      <p:pic>
        <p:nvPicPr>
          <p:cNvPr id="4" name="Picture 3">
            <a:extLst>
              <a:ext uri="{FF2B5EF4-FFF2-40B4-BE49-F238E27FC236}">
                <a16:creationId xmlns:a16="http://schemas.microsoft.com/office/drawing/2014/main" id="{6A7A4C2F-6B44-4046-A528-C568A278E4B4}"/>
              </a:ext>
            </a:extLst>
          </p:cNvPr>
          <p:cNvPicPr/>
          <p:nvPr/>
        </p:nvPicPr>
        <p:blipFill rotWithShape="1">
          <a:blip r:embed="rId3"/>
          <a:srcRect l="6026" t="19382" r="75671" b="68327"/>
          <a:stretch/>
        </p:blipFill>
        <p:spPr bwMode="auto">
          <a:xfrm>
            <a:off x="10261618" y="24130"/>
            <a:ext cx="1920240" cy="700405"/>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4E5B72-2146-42C3-8DF2-CFF4F767948F}"/>
              </a:ext>
            </a:extLst>
          </p:cNvPr>
          <p:cNvPicPr>
            <a:picLocks noChangeAspect="1"/>
          </p:cNvPicPr>
          <p:nvPr/>
        </p:nvPicPr>
        <p:blipFill rotWithShape="1">
          <a:blip r:embed="rId2"/>
          <a:srcRect l="8739" t="34702" r="35622" b="13520"/>
          <a:stretch/>
        </p:blipFill>
        <p:spPr>
          <a:xfrm>
            <a:off x="455612" y="800100"/>
            <a:ext cx="10793058" cy="5257800"/>
          </a:xfrm>
          <a:prstGeom prst="rect">
            <a:avLst/>
          </a:prstGeom>
        </p:spPr>
      </p:pic>
    </p:spTree>
    <p:extLst>
      <p:ext uri="{BB962C8B-B14F-4D97-AF65-F5344CB8AC3E}">
        <p14:creationId xmlns:p14="http://schemas.microsoft.com/office/powerpoint/2010/main" val="360825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7C7008-4C0C-432E-A6E8-1CEA422AF338}"/>
              </a:ext>
            </a:extLst>
          </p:cNvPr>
          <p:cNvPicPr>
            <a:picLocks noChangeAspect="1"/>
          </p:cNvPicPr>
          <p:nvPr/>
        </p:nvPicPr>
        <p:blipFill rotWithShape="1">
          <a:blip r:embed="rId2"/>
          <a:srcRect l="8740" t="42939" r="36246" b="5282"/>
          <a:stretch/>
        </p:blipFill>
        <p:spPr>
          <a:xfrm>
            <a:off x="303212" y="647700"/>
            <a:ext cx="10363199" cy="5181600"/>
          </a:xfrm>
          <a:prstGeom prst="rect">
            <a:avLst/>
          </a:prstGeom>
        </p:spPr>
      </p:pic>
    </p:spTree>
    <p:extLst>
      <p:ext uri="{BB962C8B-B14F-4D97-AF65-F5344CB8AC3E}">
        <p14:creationId xmlns:p14="http://schemas.microsoft.com/office/powerpoint/2010/main" val="232112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92A971-4AB3-4AE3-B1C1-B16C08470161}"/>
              </a:ext>
            </a:extLst>
          </p:cNvPr>
          <p:cNvPicPr>
            <a:picLocks noChangeAspect="1"/>
          </p:cNvPicPr>
          <p:nvPr/>
        </p:nvPicPr>
        <p:blipFill rotWithShape="1">
          <a:blip r:embed="rId2"/>
          <a:srcRect l="8114" t="44116" r="36872" b="2929"/>
          <a:stretch/>
        </p:blipFill>
        <p:spPr>
          <a:xfrm>
            <a:off x="531812" y="647700"/>
            <a:ext cx="10583974" cy="5562600"/>
          </a:xfrm>
          <a:prstGeom prst="rect">
            <a:avLst/>
          </a:prstGeom>
        </p:spPr>
      </p:pic>
    </p:spTree>
    <p:extLst>
      <p:ext uri="{BB962C8B-B14F-4D97-AF65-F5344CB8AC3E}">
        <p14:creationId xmlns:p14="http://schemas.microsoft.com/office/powerpoint/2010/main" val="85465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ood painting">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66FA3CE-A218-4400-AA51-F51C6E85D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good painting</Template>
  <TotalTime>0</TotalTime>
  <Words>1366</Words>
  <Application>Microsoft Office PowerPoint</Application>
  <PresentationFormat>Custom</PresentationFormat>
  <Paragraphs>145</Paragraphs>
  <Slides>24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Monotype Sorts</vt:lpstr>
      <vt:lpstr>Palatino Linotype</vt:lpstr>
      <vt:lpstr>Times New Roman</vt:lpstr>
      <vt:lpstr>Wingdings 2</vt:lpstr>
      <vt:lpstr>good painting</vt:lpstr>
      <vt:lpstr>PowerPoint Presentation</vt:lpstr>
      <vt:lpstr>Course Objective</vt:lpstr>
      <vt:lpstr>Deadlock</vt:lpstr>
      <vt:lpstr>Deadlock</vt:lpstr>
      <vt:lpstr>System Model</vt:lpstr>
      <vt:lpstr>Deadlock – Necessary Conditions</vt:lpstr>
      <vt:lpstr>PowerPoint Presentation</vt:lpstr>
      <vt:lpstr>PowerPoint Presentation</vt:lpstr>
      <vt:lpstr>PowerPoint Presentation</vt:lpstr>
      <vt:lpstr>PowerPoint Presentation</vt:lpstr>
      <vt:lpstr>Deadlock Avoidance Algorithms</vt:lpstr>
      <vt:lpstr>Resource Allocation Graph Algorithm</vt:lpstr>
      <vt:lpstr>Resource-Allocation Graph For Deadlock Avoidance</vt:lpstr>
      <vt:lpstr>Banker’s Algorithm</vt:lpstr>
      <vt:lpstr>Banker’s Algorithm</vt:lpstr>
      <vt:lpstr>Banker’s Algorithm</vt:lpstr>
      <vt:lpstr>The Critical-Section Problem</vt:lpstr>
      <vt:lpstr>Solution to Critical-Section Problem</vt:lpstr>
      <vt:lpstr>PowerPoint Presentation</vt:lpstr>
      <vt:lpstr>Semaphores</vt:lpstr>
      <vt:lpstr>Semaphore Implementation</vt:lpstr>
      <vt:lpstr>Deadlock and Starvation</vt:lpstr>
      <vt:lpstr>Two Types of Semaphores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2016-01-19T07:51:59Z</dcterms:created>
  <dcterms:modified xsi:type="dcterms:W3CDTF">2024-04-17T05:44:48Z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TC028866379991</vt:lpwstr>
  </property>
</Properties>
</file>